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19"/>
  </p:notesMasterIdLst>
  <p:sldIdLst>
    <p:sldId id="260" r:id="rId7"/>
    <p:sldId id="838841360" r:id="rId8"/>
    <p:sldId id="838841373" r:id="rId9"/>
    <p:sldId id="838841370" r:id="rId10"/>
    <p:sldId id="838841361" r:id="rId11"/>
    <p:sldId id="838841372" r:id="rId12"/>
    <p:sldId id="838841362" r:id="rId13"/>
    <p:sldId id="838841365" r:id="rId14"/>
    <p:sldId id="838841368" r:id="rId15"/>
    <p:sldId id="838841364" r:id="rId16"/>
    <p:sldId id="838841366" r:id="rId17"/>
    <p:sldId id="8388413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246B6F-3400-3AE4-6B8F-8A52AAC435B0}" name="Weaver, Sarah" initials="SW" userId="S::UKBHSAB@headoffice.imptobnet.com::ca59d3b4-2357-43b9-9b62-9a044b8a3d65" providerId="AD"/>
  <p188:author id="{43D2EAA8-9DAD-239D-180A-569C60AA3AE3}" name="Robinson, Ed" initials="RE" userId="S::ed.robinson@itgbrands.com::dfc78eb5-80c9-4c86-8fdb-99481aff7b3e" providerId="AD"/>
  <p188:author id="{40C9AAFD-F46C-7A41-E4F5-F49684D4EA07}" name="Chapman, Fiona" initials="CF" userId="S::1039967@imptobnet.com::43276d1e-494b-4c99-b8a6-edfb3440c86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386" autoAdjust="0"/>
  </p:normalViewPr>
  <p:slideViewPr>
    <p:cSldViewPr snapToGrid="0">
      <p:cViewPr varScale="1">
        <p:scale>
          <a:sx n="155" d="100"/>
          <a:sy n="155" d="100"/>
        </p:scale>
        <p:origin x="1836" y="114"/>
      </p:cViewPr>
      <p:guideLst/>
    </p:cSldViewPr>
  </p:slideViewPr>
  <p:notesTextViewPr>
    <p:cViewPr>
      <p:scale>
        <a:sx n="1" d="1"/>
        <a:sy n="1" d="1"/>
      </p:scale>
      <p:origin x="0" y="0"/>
    </p:cViewPr>
  </p:notesTextViewPr>
  <p:sorterViewPr>
    <p:cViewPr>
      <p:scale>
        <a:sx n="200" d="100"/>
        <a:sy n="200" d="100"/>
      </p:scale>
      <p:origin x="0" y="-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czorek, Roman" userId="79958afa-ed40-4f42-89c1-5d6cedcf30c4" providerId="ADAL" clId="{643A0164-3AEF-4CAE-A2E5-C03FA38AE7DC}"/>
    <pc:docChg chg="modSld">
      <pc:chgData name="Wieczorek, Roman" userId="79958afa-ed40-4f42-89c1-5d6cedcf30c4" providerId="ADAL" clId="{643A0164-3AEF-4CAE-A2E5-C03FA38AE7DC}" dt="2024-01-23T09:29:11.402" v="8" actId="6549"/>
      <pc:docMkLst>
        <pc:docMk/>
      </pc:docMkLst>
      <pc:sldChg chg="modNotesTx">
        <pc:chgData name="Wieczorek, Roman" userId="79958afa-ed40-4f42-89c1-5d6cedcf30c4" providerId="ADAL" clId="{643A0164-3AEF-4CAE-A2E5-C03FA38AE7DC}" dt="2024-01-23T09:28:24.417" v="0" actId="6549"/>
        <pc:sldMkLst>
          <pc:docMk/>
          <pc:sldMk cId="838374377" sldId="838841360"/>
        </pc:sldMkLst>
      </pc:sldChg>
      <pc:sldChg chg="modNotesTx">
        <pc:chgData name="Wieczorek, Roman" userId="79958afa-ed40-4f42-89c1-5d6cedcf30c4" providerId="ADAL" clId="{643A0164-3AEF-4CAE-A2E5-C03FA38AE7DC}" dt="2024-01-23T09:28:41.202" v="2" actId="6549"/>
        <pc:sldMkLst>
          <pc:docMk/>
          <pc:sldMk cId="2851281342" sldId="838841361"/>
        </pc:sldMkLst>
      </pc:sldChg>
      <pc:sldChg chg="modNotesTx">
        <pc:chgData name="Wieczorek, Roman" userId="79958afa-ed40-4f42-89c1-5d6cedcf30c4" providerId="ADAL" clId="{643A0164-3AEF-4CAE-A2E5-C03FA38AE7DC}" dt="2024-01-23T09:28:49.468" v="4" actId="6549"/>
        <pc:sldMkLst>
          <pc:docMk/>
          <pc:sldMk cId="1367012457" sldId="838841362"/>
        </pc:sldMkLst>
      </pc:sldChg>
      <pc:sldChg chg="modNotesTx">
        <pc:chgData name="Wieczorek, Roman" userId="79958afa-ed40-4f42-89c1-5d6cedcf30c4" providerId="ADAL" clId="{643A0164-3AEF-4CAE-A2E5-C03FA38AE7DC}" dt="2024-01-23T09:29:07.751" v="7" actId="6549"/>
        <pc:sldMkLst>
          <pc:docMk/>
          <pc:sldMk cId="3533296952" sldId="838841364"/>
        </pc:sldMkLst>
      </pc:sldChg>
      <pc:sldChg chg="modNotesTx">
        <pc:chgData name="Wieczorek, Roman" userId="79958afa-ed40-4f42-89c1-5d6cedcf30c4" providerId="ADAL" clId="{643A0164-3AEF-4CAE-A2E5-C03FA38AE7DC}" dt="2024-01-23T09:28:53.051" v="5" actId="6549"/>
        <pc:sldMkLst>
          <pc:docMk/>
          <pc:sldMk cId="1724369726" sldId="838841365"/>
        </pc:sldMkLst>
      </pc:sldChg>
      <pc:sldChg chg="modNotesTx">
        <pc:chgData name="Wieczorek, Roman" userId="79958afa-ed40-4f42-89c1-5d6cedcf30c4" providerId="ADAL" clId="{643A0164-3AEF-4CAE-A2E5-C03FA38AE7DC}" dt="2024-01-23T09:29:11.402" v="8" actId="6549"/>
        <pc:sldMkLst>
          <pc:docMk/>
          <pc:sldMk cId="2386928302" sldId="838841366"/>
        </pc:sldMkLst>
      </pc:sldChg>
      <pc:sldChg chg="modNotesTx">
        <pc:chgData name="Wieczorek, Roman" userId="79958afa-ed40-4f42-89c1-5d6cedcf30c4" providerId="ADAL" clId="{643A0164-3AEF-4CAE-A2E5-C03FA38AE7DC}" dt="2024-01-23T09:29:03.675" v="6" actId="6549"/>
        <pc:sldMkLst>
          <pc:docMk/>
          <pc:sldMk cId="2607204203" sldId="838841368"/>
        </pc:sldMkLst>
      </pc:sldChg>
      <pc:sldChg chg="modNotesTx">
        <pc:chgData name="Wieczorek, Roman" userId="79958afa-ed40-4f42-89c1-5d6cedcf30c4" providerId="ADAL" clId="{643A0164-3AEF-4CAE-A2E5-C03FA38AE7DC}" dt="2024-01-23T09:28:45.666" v="3" actId="6549"/>
        <pc:sldMkLst>
          <pc:docMk/>
          <pc:sldMk cId="2599960250" sldId="838841372"/>
        </pc:sldMkLst>
      </pc:sldChg>
      <pc:sldChg chg="modNotesTx">
        <pc:chgData name="Wieczorek, Roman" userId="79958afa-ed40-4f42-89c1-5d6cedcf30c4" providerId="ADAL" clId="{643A0164-3AEF-4CAE-A2E5-C03FA38AE7DC}" dt="2024-01-23T09:28:31.224" v="1" actId="6549"/>
        <pc:sldMkLst>
          <pc:docMk/>
          <pc:sldMk cId="2096807592" sldId="838841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DFE59-25CD-4218-8EF8-EF9102A4FEC6}"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E814D-BF2D-4434-8851-08013014795F}" type="slidenum">
              <a:rPr lang="en-GB" smtClean="0"/>
              <a:t>‹Nr.›</a:t>
            </a:fld>
            <a:endParaRPr lang="en-GB"/>
          </a:p>
        </p:txBody>
      </p:sp>
    </p:spTree>
    <p:extLst>
      <p:ext uri="{BB962C8B-B14F-4D97-AF65-F5344CB8AC3E}">
        <p14:creationId xmlns:p14="http://schemas.microsoft.com/office/powerpoint/2010/main" val="370065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3E814D-BF2D-4434-8851-08013014795F}" type="slidenum">
              <a:rPr lang="en-GB" smtClean="0"/>
              <a:t>1</a:t>
            </a:fld>
            <a:endParaRPr lang="en-GB"/>
          </a:p>
        </p:txBody>
      </p:sp>
    </p:spTree>
    <p:extLst>
      <p:ext uri="{BB962C8B-B14F-4D97-AF65-F5344CB8AC3E}">
        <p14:creationId xmlns:p14="http://schemas.microsoft.com/office/powerpoint/2010/main" val="110677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3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1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26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30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14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73E814D-BF2D-4434-8851-08013014795F}" type="slidenum">
              <a:rPr lang="en-GB" smtClean="0"/>
              <a:t>4</a:t>
            </a:fld>
            <a:endParaRPr lang="en-GB"/>
          </a:p>
        </p:txBody>
      </p:sp>
    </p:spTree>
    <p:extLst>
      <p:ext uri="{BB962C8B-B14F-4D97-AF65-F5344CB8AC3E}">
        <p14:creationId xmlns:p14="http://schemas.microsoft.com/office/powerpoint/2010/main" val="172323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5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hangingPunct="0">
              <a:lnSpc>
                <a:spcPct val="110000"/>
              </a:lnSpc>
              <a:spcBef>
                <a:spcPct val="50000"/>
              </a:spcBef>
              <a:buSzPct val="65000"/>
            </a:pPr>
            <a:endParaRPr lang="de-DE"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87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39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09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D5EBB-C7A8-4EEF-A806-9D53BA7C06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68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167978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40493"/>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178406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22235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241837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202375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946814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85965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2264096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322945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2084756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48271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40493"/>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1576067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543488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1178875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159E6-6592-3C4A-8709-D613080FF6DD}"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E5E948E-B5E4-BA42-BC22-415510DAACB8}" type="slidenum">
              <a:rPr lang="en-US" smtClean="0"/>
              <a:t>‹Nr.›</a:t>
            </a:fld>
            <a:endParaRPr lang="en-US"/>
          </a:p>
        </p:txBody>
      </p:sp>
    </p:spTree>
    <p:extLst>
      <p:ext uri="{BB962C8B-B14F-4D97-AF65-F5344CB8AC3E}">
        <p14:creationId xmlns:p14="http://schemas.microsoft.com/office/powerpoint/2010/main" val="2962104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8BE089-6FE3-4075-B3D8-DC63DD5B96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16" b="1016"/>
          <a:stretch/>
        </p:blipFill>
        <p:spPr>
          <a:xfrm>
            <a:off x="0" y="0"/>
            <a:ext cx="12192000" cy="6858000"/>
          </a:xfrm>
          <a:prstGeom prst="rect">
            <a:avLst/>
          </a:prstGeom>
        </p:spPr>
      </p:pic>
      <p:pic>
        <p:nvPicPr>
          <p:cNvPr id="13" name="Graphic 12">
            <a:extLst>
              <a:ext uri="{FF2B5EF4-FFF2-40B4-BE49-F238E27FC236}">
                <a16:creationId xmlns:a16="http://schemas.microsoft.com/office/drawing/2014/main" id="{B1FBC9D0-8F4C-4E05-906D-0FF9493EADE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2893" b="42893"/>
          <a:stretch/>
        </p:blipFill>
        <p:spPr>
          <a:xfrm>
            <a:off x="670984" y="645184"/>
            <a:ext cx="4073544" cy="773754"/>
          </a:xfrm>
          <a:prstGeom prst="rect">
            <a:avLst/>
          </a:prstGeom>
        </p:spPr>
      </p:pic>
      <p:pic>
        <p:nvPicPr>
          <p:cNvPr id="8" name="Picture 7">
            <a:extLst>
              <a:ext uri="{FF2B5EF4-FFF2-40B4-BE49-F238E27FC236}">
                <a16:creationId xmlns:a16="http://schemas.microsoft.com/office/drawing/2014/main" id="{3F2079F3-F2B2-42D0-827C-26A7464CD9B2}"/>
              </a:ext>
            </a:extLst>
          </p:cNvPr>
          <p:cNvPicPr>
            <a:picLocks noChangeAspect="1"/>
          </p:cNvPicPr>
          <p:nvPr userDrawn="1"/>
        </p:nvPicPr>
        <p:blipFill rotWithShape="1">
          <a:blip r:embed="rId5"/>
          <a:srcRect r="3939" b="1297"/>
          <a:stretch/>
        </p:blipFill>
        <p:spPr>
          <a:xfrm>
            <a:off x="8561888" y="1571624"/>
            <a:ext cx="3630112" cy="5286375"/>
          </a:xfrm>
          <a:prstGeom prst="rect">
            <a:avLst/>
          </a:prstGeom>
        </p:spPr>
      </p:pic>
      <p:sp>
        <p:nvSpPr>
          <p:cNvPr id="2" name="Titel 1"/>
          <p:cNvSpPr>
            <a:spLocks noGrp="1"/>
          </p:cNvSpPr>
          <p:nvPr>
            <p:ph type="ctrTitle" hasCustomPrompt="1"/>
          </p:nvPr>
        </p:nvSpPr>
        <p:spPr>
          <a:xfrm>
            <a:off x="670985" y="2247900"/>
            <a:ext cx="7387266" cy="1514475"/>
          </a:xfrm>
        </p:spPr>
        <p:txBody>
          <a:bodyPr anchor="ctr">
            <a:normAutofit/>
          </a:bodyPr>
          <a:lstStyle>
            <a:lvl1pPr algn="l">
              <a:lnSpc>
                <a:spcPct val="80000"/>
              </a:lnSpc>
              <a:defRPr sz="6600">
                <a:solidFill>
                  <a:schemeClr val="accent1"/>
                </a:solidFill>
                <a:latin typeface="Blender Pro Thin" panose="02000406030000020004" pitchFamily="50" charset="0"/>
              </a:defRPr>
            </a:lvl1pPr>
          </a:lstStyle>
          <a:p>
            <a:r>
              <a:rPr lang="en-US" noProof="0"/>
              <a:t>Title</a:t>
            </a:r>
          </a:p>
        </p:txBody>
      </p:sp>
      <p:sp>
        <p:nvSpPr>
          <p:cNvPr id="3" name="Untertitel 2"/>
          <p:cNvSpPr>
            <a:spLocks noGrp="1"/>
          </p:cNvSpPr>
          <p:nvPr>
            <p:ph type="subTitle" idx="1" hasCustomPrompt="1"/>
          </p:nvPr>
        </p:nvSpPr>
        <p:spPr>
          <a:xfrm>
            <a:off x="670983" y="3907102"/>
            <a:ext cx="7387266" cy="504461"/>
          </a:xfrm>
        </p:spPr>
        <p:txBody>
          <a:bodyPr/>
          <a:lstStyle>
            <a:lvl1pPr marL="0" indent="0" algn="l">
              <a:lnSpc>
                <a:spcPct val="100000"/>
              </a:lnSpc>
              <a:buNone/>
              <a:defRPr sz="3600" b="0" cap="all" baseline="0">
                <a:solidFill>
                  <a:schemeClr val="tx1"/>
                </a:solidFill>
                <a:latin typeface="Blender Pro Bold" panose="02000806030000020004" pitchFamily="50"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Subline</a:t>
            </a:r>
          </a:p>
        </p:txBody>
      </p:sp>
      <p:sp>
        <p:nvSpPr>
          <p:cNvPr id="9" name="Textplatzhalter 8"/>
          <p:cNvSpPr>
            <a:spLocks noGrp="1"/>
          </p:cNvSpPr>
          <p:nvPr>
            <p:ph type="body" sz="quarter" idx="10" hasCustomPrompt="1"/>
          </p:nvPr>
        </p:nvSpPr>
        <p:spPr>
          <a:xfrm>
            <a:off x="670984" y="4943335"/>
            <a:ext cx="7387265" cy="323521"/>
          </a:xfrm>
        </p:spPr>
        <p:txBody>
          <a:bodyPr/>
          <a:lstStyle>
            <a:lvl1pPr marL="0" indent="0">
              <a:spcAft>
                <a:spcPts val="0"/>
              </a:spcAft>
              <a:buNone/>
              <a:defRPr sz="1600"/>
            </a:lvl1pPr>
          </a:lstStyle>
          <a:p>
            <a:pPr lvl="0"/>
            <a:r>
              <a:rPr lang="en-US" noProof="0"/>
              <a:t>Name Surname | Location | Date</a:t>
            </a:r>
          </a:p>
        </p:txBody>
      </p:sp>
    </p:spTree>
    <p:extLst>
      <p:ext uri="{BB962C8B-B14F-4D97-AF65-F5344CB8AC3E}">
        <p14:creationId xmlns:p14="http://schemas.microsoft.com/office/powerpoint/2010/main" val="1731416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idx="1"/>
          </p:nvPr>
        </p:nvSpPr>
        <p:spPr>
          <a:xfrm>
            <a:off x="670985" y="1805286"/>
            <a:ext cx="10850033" cy="4312013"/>
          </a:xfrm>
        </p:spPr>
        <p:txBody>
          <a:bodyPr/>
          <a:lstStyle>
            <a:lvl1pPr>
              <a:lnSpc>
                <a:spcPct val="114000"/>
              </a:lnSpc>
              <a:spcAft>
                <a:spcPts val="0"/>
              </a:spcAft>
              <a:defRPr sz="2400"/>
            </a:lvl1pPr>
            <a:lvl2pPr marL="478355" indent="-239178">
              <a:lnSpc>
                <a:spcPct val="114000"/>
              </a:lnSpc>
              <a:spcAft>
                <a:spcPts val="0"/>
              </a:spcAft>
              <a:buFont typeface="Arial" panose="020B0604020202020204" pitchFamily="34" charset="0"/>
              <a:buChar char="–"/>
              <a:defRPr sz="2400"/>
            </a:lvl2pPr>
            <a:lvl3pPr marL="715415" indent="-237061">
              <a:lnSpc>
                <a:spcPct val="114000"/>
              </a:lnSpc>
              <a:spcAft>
                <a:spcPts val="0"/>
              </a:spcAft>
              <a:defRPr sz="2400"/>
            </a:lvl3pPr>
            <a:lvl4pPr marL="954593" indent="-239178">
              <a:lnSpc>
                <a:spcPct val="114000"/>
              </a:lnSpc>
              <a:spcAft>
                <a:spcPts val="0"/>
              </a:spcAft>
              <a:defRPr sz="2400"/>
            </a:lvl4pPr>
            <a:lvl5pPr marL="1193770" indent="-239178">
              <a:lnSpc>
                <a:spcPct val="114000"/>
              </a:lnSpc>
              <a:spcAft>
                <a:spcPts val="0"/>
              </a:spcAft>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GB" noProof="0"/>
              <a:t>Presentation title | 00 Month 2016 ("insert &gt; heading &amp; footer")</a:t>
            </a:r>
            <a:endParaRPr lang="en-US" noProof="0"/>
          </a:p>
        </p:txBody>
      </p:sp>
      <p:sp>
        <p:nvSpPr>
          <p:cNvPr id="8" name="Textplatzhalter 7"/>
          <p:cNvSpPr>
            <a:spLocks noGrp="1"/>
          </p:cNvSpPr>
          <p:nvPr>
            <p:ph type="body" sz="quarter" idx="12" hasCustomPrompt="1"/>
          </p:nvPr>
        </p:nvSpPr>
        <p:spPr>
          <a:xfrm>
            <a:off x="670983" y="1022552"/>
            <a:ext cx="8208435" cy="436800"/>
          </a:xfrm>
        </p:spPr>
        <p:txBody>
          <a:bodyPr/>
          <a:lstStyle>
            <a:lvl1pPr marL="0" indent="0">
              <a:spcAft>
                <a:spcPts val="0"/>
              </a:spcAft>
              <a:buNone/>
              <a:defRPr sz="2800" cap="all" baseline="0">
                <a:latin typeface="Blender Pro Bold" panose="02000806030000020004" pitchFamily="50" charset="0"/>
              </a:defRPr>
            </a:lvl1pPr>
          </a:lstStyle>
          <a:p>
            <a:pPr lvl="0"/>
            <a:r>
              <a:rPr lang="en-US" noProof="0"/>
              <a:t>Subline</a:t>
            </a:r>
          </a:p>
        </p:txBody>
      </p:sp>
    </p:spTree>
    <p:extLst>
      <p:ext uri="{BB962C8B-B14F-4D97-AF65-F5344CB8AC3E}">
        <p14:creationId xmlns:p14="http://schemas.microsoft.com/office/powerpoint/2010/main" val="1907897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b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idx="1"/>
          </p:nvPr>
        </p:nvSpPr>
        <p:spPr>
          <a:xfrm>
            <a:off x="670985" y="1805285"/>
            <a:ext cx="10850033" cy="3831960"/>
          </a:xfrm>
        </p:spPr>
        <p:txBody>
          <a:bodyPr/>
          <a:lstStyle>
            <a:lvl1pPr>
              <a:lnSpc>
                <a:spcPct val="114000"/>
              </a:lnSpc>
              <a:spcAft>
                <a:spcPts val="0"/>
              </a:spcAft>
              <a:defRPr sz="2400"/>
            </a:lvl1pPr>
            <a:lvl2pPr marL="478355" indent="-239178">
              <a:lnSpc>
                <a:spcPct val="114000"/>
              </a:lnSpc>
              <a:spcAft>
                <a:spcPts val="0"/>
              </a:spcAft>
              <a:buFont typeface="Arial" panose="020B0604020202020204" pitchFamily="34" charset="0"/>
              <a:buChar char="–"/>
              <a:defRPr sz="2400"/>
            </a:lvl2pPr>
            <a:lvl3pPr marL="715415" indent="-237061">
              <a:lnSpc>
                <a:spcPct val="114000"/>
              </a:lnSpc>
              <a:spcAft>
                <a:spcPts val="0"/>
              </a:spcAft>
              <a:defRPr sz="2400"/>
            </a:lvl3pPr>
            <a:lvl4pPr marL="954593" indent="-239178">
              <a:lnSpc>
                <a:spcPct val="114000"/>
              </a:lnSpc>
              <a:spcAft>
                <a:spcPts val="0"/>
              </a:spcAft>
              <a:defRPr sz="2400"/>
            </a:lvl4pPr>
            <a:lvl5pPr marL="1193770" indent="-239178">
              <a:lnSpc>
                <a:spcPct val="114000"/>
              </a:lnSpc>
              <a:spcAft>
                <a:spcPts val="0"/>
              </a:spcAft>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lvl1pPr algn="r">
              <a:defRPr/>
            </a:lvl1pPr>
          </a:lstStyle>
          <a:p>
            <a:r>
              <a:rPr lang="en-US"/>
              <a:t>Presentation title | 00 Month 2016 ("insert &gt; heading &amp; footer")</a:t>
            </a:r>
          </a:p>
        </p:txBody>
      </p:sp>
      <p:sp>
        <p:nvSpPr>
          <p:cNvPr id="8" name="Textplatzhalter 7"/>
          <p:cNvSpPr>
            <a:spLocks noGrp="1"/>
          </p:cNvSpPr>
          <p:nvPr>
            <p:ph type="body" sz="quarter" idx="12" hasCustomPrompt="1"/>
          </p:nvPr>
        </p:nvSpPr>
        <p:spPr>
          <a:xfrm>
            <a:off x="670983" y="782400"/>
            <a:ext cx="8208435" cy="436800"/>
          </a:xfrm>
        </p:spPr>
        <p:txBody>
          <a:bodyPr/>
          <a:lstStyle>
            <a:lvl1pPr marL="0" indent="0">
              <a:spcAft>
                <a:spcPts val="0"/>
              </a:spcAft>
              <a:buNone/>
              <a:defRPr sz="2667" cap="all" baseline="0">
                <a:latin typeface="Arial" panose="020B0604020202020204" pitchFamily="34" charset="0"/>
              </a:defRPr>
            </a:lvl1pPr>
          </a:lstStyle>
          <a:p>
            <a:pPr lvl="0"/>
            <a:r>
              <a:rPr lang="en-US" noProof="0"/>
              <a:t>Subline</a:t>
            </a:r>
          </a:p>
        </p:txBody>
      </p:sp>
    </p:spTree>
    <p:extLst>
      <p:ext uri="{BB962C8B-B14F-4D97-AF65-F5344CB8AC3E}">
        <p14:creationId xmlns:p14="http://schemas.microsoft.com/office/powerpoint/2010/main" val="3449976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5" name="Textplatzhalter 7"/>
          <p:cNvSpPr>
            <a:spLocks noGrp="1"/>
          </p:cNvSpPr>
          <p:nvPr>
            <p:ph type="body" sz="quarter" idx="12" hasCustomPrompt="1"/>
          </p:nvPr>
        </p:nvSpPr>
        <p:spPr>
          <a:xfrm>
            <a:off x="670983" y="782400"/>
            <a:ext cx="8208435" cy="436800"/>
          </a:xfrm>
        </p:spPr>
        <p:txBody>
          <a:bodyPr/>
          <a:lstStyle>
            <a:lvl1pPr marL="0" indent="0">
              <a:spcAft>
                <a:spcPts val="0"/>
              </a:spcAft>
              <a:buNone/>
              <a:defRPr sz="2667" cap="all" baseline="0">
                <a:latin typeface="Arial" panose="020B0604020202020204" pitchFamily="34" charset="0"/>
              </a:defRPr>
            </a:lvl1pPr>
          </a:lstStyle>
          <a:p>
            <a:pPr lvl="0"/>
            <a:r>
              <a:rPr lang="en-US" noProof="0"/>
              <a:t>Subline</a:t>
            </a:r>
          </a:p>
        </p:txBody>
      </p:sp>
      <p:sp>
        <p:nvSpPr>
          <p:cNvPr id="6" name="Rectangle 5">
            <a:extLst>
              <a:ext uri="{FF2B5EF4-FFF2-40B4-BE49-F238E27FC236}">
                <a16:creationId xmlns:a16="http://schemas.microsoft.com/office/drawing/2014/main" id="{CA4102E2-950B-4048-B563-D97FB2E43700}"/>
              </a:ext>
            </a:extLst>
          </p:cNvPr>
          <p:cNvSpPr/>
          <p:nvPr userDrawn="1"/>
        </p:nvSpPr>
        <p:spPr>
          <a:xfrm>
            <a:off x="239349" y="5541235"/>
            <a:ext cx="3648405" cy="11521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GB" sz="1733">
              <a:solidFill>
                <a:schemeClr val="tx1"/>
              </a:solidFill>
            </a:endParaRPr>
          </a:p>
        </p:txBody>
      </p:sp>
      <p:sp>
        <p:nvSpPr>
          <p:cNvPr id="4" name="Fußzeilenplatzhalter 3"/>
          <p:cNvSpPr>
            <a:spLocks noGrp="1"/>
          </p:cNvSpPr>
          <p:nvPr>
            <p:ph type="ftr" sz="quarter" idx="11"/>
          </p:nvPr>
        </p:nvSpPr>
        <p:spPr/>
        <p:txBody>
          <a:bodyPr/>
          <a:lstStyle>
            <a:lvl1pPr algn="r">
              <a:defRPr/>
            </a:lvl1pPr>
          </a:lstStyle>
          <a:p>
            <a:r>
              <a:rPr lang="en-US"/>
              <a:t>Presentation title | 00 Month 2016 ("insert &gt; heading &amp; footer")</a:t>
            </a:r>
          </a:p>
        </p:txBody>
      </p:sp>
    </p:spTree>
    <p:extLst>
      <p:ext uri="{BB962C8B-B14F-4D97-AF65-F5344CB8AC3E}">
        <p14:creationId xmlns:p14="http://schemas.microsoft.com/office/powerpoint/2010/main" val="142741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280154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63021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359061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353275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378826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244934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4A1D3F-87BD-1646-B94B-54BC6A1F799C}" type="datetimeFigureOut">
              <a:rPr lang="en-US" smtClean="0"/>
              <a:t>1/23/2024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DA6C11-2B55-CB47-8BC3-8FB5F28EC97B}" type="slidenum">
              <a:rPr lang="en-US" smtClean="0"/>
              <a:t>‹Nr.›</a:t>
            </a:fld>
            <a:endParaRPr lang="en-US"/>
          </a:p>
        </p:txBody>
      </p:sp>
    </p:spTree>
    <p:extLst>
      <p:ext uri="{BB962C8B-B14F-4D97-AF65-F5344CB8AC3E}">
        <p14:creationId xmlns:p14="http://schemas.microsoft.com/office/powerpoint/2010/main" val="149632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7.emf"/><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8BE089-6FE3-4075-B3D8-DC63DD5B962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016" b="1016"/>
          <a:stretch/>
        </p:blipFill>
        <p:spPr>
          <a:xfrm>
            <a:off x="0" y="0"/>
            <a:ext cx="12192000" cy="6858000"/>
          </a:xfrm>
          <a:prstGeom prst="rect">
            <a:avLst/>
          </a:prstGeom>
        </p:spPr>
      </p:pic>
      <p:pic>
        <p:nvPicPr>
          <p:cNvPr id="8" name="Graphic 12">
            <a:extLst>
              <a:ext uri="{FF2B5EF4-FFF2-40B4-BE49-F238E27FC236}">
                <a16:creationId xmlns:a16="http://schemas.microsoft.com/office/drawing/2014/main" id="{B1FBC9D0-8F4C-4E05-906D-0FF9493EADEA}"/>
              </a:ext>
            </a:extLst>
          </p:cNvPr>
          <p:cNvPicPr>
            <a:picLocks noChangeAspect="1"/>
          </p:cNvPicPr>
          <p:nvPr userDrawn="1"/>
        </p:nvPicPr>
        <p:blipFill rotWithShape="1">
          <a:blip r:embed="rId14">
            <a:extLst>
              <a:ext uri="{96DAC541-7B7A-43D3-8B79-37D633B846F1}">
                <asvg:svgBlip xmlns:asvg="http://schemas.microsoft.com/office/drawing/2016/SVG/main" r:embed="rId15"/>
              </a:ext>
            </a:extLst>
          </a:blip>
          <a:srcRect t="42893" b="42893"/>
          <a:stretch/>
        </p:blipFill>
        <p:spPr>
          <a:xfrm>
            <a:off x="670984" y="645184"/>
            <a:ext cx="4073544" cy="773754"/>
          </a:xfrm>
          <a:prstGeom prst="rect">
            <a:avLst/>
          </a:prstGeom>
        </p:spPr>
      </p:pic>
      <p:pic>
        <p:nvPicPr>
          <p:cNvPr id="9" name="Picture 8">
            <a:extLst>
              <a:ext uri="{FF2B5EF4-FFF2-40B4-BE49-F238E27FC236}">
                <a16:creationId xmlns:a16="http://schemas.microsoft.com/office/drawing/2014/main" id="{3F2079F3-F2B2-42D0-827C-26A7464CD9B2}"/>
              </a:ext>
            </a:extLst>
          </p:cNvPr>
          <p:cNvPicPr>
            <a:picLocks noChangeAspect="1"/>
          </p:cNvPicPr>
          <p:nvPr userDrawn="1"/>
        </p:nvPicPr>
        <p:blipFill rotWithShape="1">
          <a:blip r:embed="rId16"/>
          <a:srcRect r="3939" b="1297"/>
          <a:stretch/>
        </p:blipFill>
        <p:spPr>
          <a:xfrm>
            <a:off x="8561888" y="1571624"/>
            <a:ext cx="3630112" cy="5286375"/>
          </a:xfrm>
          <a:prstGeom prst="rect">
            <a:avLst/>
          </a:prstGeom>
        </p:spPr>
      </p:pic>
    </p:spTree>
    <p:extLst>
      <p:ext uri="{BB962C8B-B14F-4D97-AF65-F5344CB8AC3E}">
        <p14:creationId xmlns:p14="http://schemas.microsoft.com/office/powerpoint/2010/main" val="1297050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alphaModFix amt="47000"/>
          </a:blip>
          <a:stretch>
            <a:fillRect/>
          </a:stretch>
        </p:blipFill>
        <p:spPr>
          <a:xfrm rot="10800000">
            <a:off x="-1" y="5398"/>
            <a:ext cx="12192001" cy="6852602"/>
          </a:xfrm>
          <a:prstGeom prst="rect">
            <a:avLst/>
          </a:prstGeom>
        </p:spPr>
      </p:pic>
      <p:pic>
        <p:nvPicPr>
          <p:cNvPr id="8" name="Picture 7"/>
          <p:cNvPicPr>
            <a:picLocks noChangeAspect="1"/>
          </p:cNvPicPr>
          <p:nvPr userDrawn="1"/>
        </p:nvPicPr>
        <p:blipFill>
          <a:blip r:embed="rId14"/>
          <a:stretch>
            <a:fillRect/>
          </a:stretch>
        </p:blipFill>
        <p:spPr>
          <a:xfrm>
            <a:off x="8930695" y="4305300"/>
            <a:ext cx="3085993" cy="4124008"/>
          </a:xfrm>
          <a:prstGeom prst="rect">
            <a:avLst/>
          </a:prstGeom>
        </p:spPr>
      </p:pic>
    </p:spTree>
    <p:extLst>
      <p:ext uri="{BB962C8B-B14F-4D97-AF65-F5344CB8AC3E}">
        <p14:creationId xmlns:p14="http://schemas.microsoft.com/office/powerpoint/2010/main" val="29052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70984" y="601193"/>
            <a:ext cx="8209325" cy="438907"/>
          </a:xfrm>
          <a:prstGeom prst="rect">
            <a:avLst/>
          </a:prstGeom>
        </p:spPr>
        <p:txBody>
          <a:bodyPr vert="horz" lIns="0" tIns="0" rIns="0" bIns="0" rtlCol="0" anchor="t" anchorCtr="0">
            <a:noAutofit/>
          </a:bodyPr>
          <a:lstStyle/>
          <a:p>
            <a:r>
              <a:rPr lang="en-US" noProof="0" err="1"/>
              <a:t>Titelmasterformat</a:t>
            </a:r>
            <a:r>
              <a:rPr lang="en-US" noProof="0"/>
              <a:t> </a:t>
            </a:r>
            <a:r>
              <a:rPr lang="en-US" noProof="0" err="1"/>
              <a:t>durch</a:t>
            </a:r>
            <a:r>
              <a:rPr lang="en-US" noProof="0"/>
              <a:t> </a:t>
            </a:r>
            <a:r>
              <a:rPr lang="en-US" noProof="0" err="1"/>
              <a:t>Klicken</a:t>
            </a:r>
            <a:r>
              <a:rPr lang="en-US" noProof="0"/>
              <a:t> </a:t>
            </a:r>
            <a:r>
              <a:rPr lang="en-US" noProof="0" err="1"/>
              <a:t>bearbeiten</a:t>
            </a:r>
            <a:endParaRPr lang="en-US" noProof="0"/>
          </a:p>
        </p:txBody>
      </p:sp>
      <p:sp>
        <p:nvSpPr>
          <p:cNvPr id="3" name="Textplatzhalter 2"/>
          <p:cNvSpPr>
            <a:spLocks noGrp="1"/>
          </p:cNvSpPr>
          <p:nvPr>
            <p:ph type="body" idx="1"/>
          </p:nvPr>
        </p:nvSpPr>
        <p:spPr>
          <a:xfrm>
            <a:off x="670985" y="1853291"/>
            <a:ext cx="10850033" cy="4170113"/>
          </a:xfrm>
          <a:prstGeom prst="rect">
            <a:avLst/>
          </a:prstGeom>
        </p:spPr>
        <p:txBody>
          <a:bodyPr vert="horz" lIns="0" tIns="0" rIns="0" bIns="0" rtlCol="0" anchor="t" anchorCtr="0">
            <a:noAutofit/>
          </a:bodyPr>
          <a:lstStyle/>
          <a:p>
            <a:pPr lvl="0"/>
            <a:r>
              <a:rPr lang="en-US" noProof="0" err="1"/>
              <a:t>Textmasterformat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5" name="Fußzeilenplatzhalter 4"/>
          <p:cNvSpPr>
            <a:spLocks noGrp="1"/>
          </p:cNvSpPr>
          <p:nvPr>
            <p:ph type="ftr" sz="quarter" idx="3"/>
          </p:nvPr>
        </p:nvSpPr>
        <p:spPr>
          <a:xfrm>
            <a:off x="914599" y="6480176"/>
            <a:ext cx="8539952" cy="144000"/>
          </a:xfrm>
          <a:prstGeom prst="rect">
            <a:avLst/>
          </a:prstGeom>
        </p:spPr>
        <p:txBody>
          <a:bodyPr vert="horz" lIns="0" tIns="0" rIns="0" bIns="0" rtlCol="0" anchor="t" anchorCtr="0">
            <a:noAutofit/>
          </a:bodyPr>
          <a:lstStyle>
            <a:lvl1pPr algn="l">
              <a:defRPr sz="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Presentation title | 00 Month 2016 ("insert &gt; heading &amp; footer")</a:t>
            </a:r>
            <a:endParaRPr lang="en-US"/>
          </a:p>
        </p:txBody>
      </p:sp>
      <p:sp>
        <p:nvSpPr>
          <p:cNvPr id="14" name="Rechteck 13"/>
          <p:cNvSpPr/>
          <p:nvPr userDrawn="1"/>
        </p:nvSpPr>
        <p:spPr>
          <a:xfrm>
            <a:off x="478367" y="6480176"/>
            <a:ext cx="385052" cy="1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r"/>
            <a:fld id="{65CACEF0-9583-4001-AE4B-9944D7574890}" type="slidenum">
              <a:rPr lang="en-US" sz="800" noProof="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algn="r"/>
              <a:t>‹Nr.›</a:t>
            </a:fld>
            <a:r>
              <a:rPr lang="en-US" sz="8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8" name="Picture 7">
            <a:extLst>
              <a:ext uri="{FF2B5EF4-FFF2-40B4-BE49-F238E27FC236}">
                <a16:creationId xmlns:a16="http://schemas.microsoft.com/office/drawing/2014/main" id="{E0222E1B-AB5D-430A-A749-85F3D6EBA073}"/>
              </a:ext>
            </a:extLst>
          </p:cNvPr>
          <p:cNvPicPr>
            <a:picLocks noChangeAspect="1"/>
          </p:cNvPicPr>
          <p:nvPr userDrawn="1"/>
        </p:nvPicPr>
        <p:blipFill>
          <a:blip r:embed="rId6"/>
          <a:stretch>
            <a:fillRect/>
          </a:stretch>
        </p:blipFill>
        <p:spPr>
          <a:xfrm>
            <a:off x="11151717" y="-13262"/>
            <a:ext cx="1049808" cy="1051869"/>
          </a:xfrm>
          <a:prstGeom prst="rect">
            <a:avLst/>
          </a:prstGeom>
        </p:spPr>
      </p:pic>
      <p:pic>
        <p:nvPicPr>
          <p:cNvPr id="10" name="Graphic 9">
            <a:extLst>
              <a:ext uri="{FF2B5EF4-FFF2-40B4-BE49-F238E27FC236}">
                <a16:creationId xmlns:a16="http://schemas.microsoft.com/office/drawing/2014/main" id="{B4E3A303-B051-42F5-AA13-87968A146B14}"/>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t="42893" b="42893"/>
          <a:stretch/>
        </p:blipFill>
        <p:spPr>
          <a:xfrm>
            <a:off x="9671857" y="6300576"/>
            <a:ext cx="1891061" cy="359200"/>
          </a:xfrm>
          <a:prstGeom prst="rect">
            <a:avLst/>
          </a:prstGeom>
        </p:spPr>
      </p:pic>
    </p:spTree>
    <p:extLst>
      <p:ext uri="{BB962C8B-B14F-4D97-AF65-F5344CB8AC3E}">
        <p14:creationId xmlns:p14="http://schemas.microsoft.com/office/powerpoint/2010/main" val="24377250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ftr="0" dt="0"/>
  <p:txStyles>
    <p:titleStyle>
      <a:lvl1pPr algn="l" defTabSz="1219170" rtl="0" eaLnBrk="1" latinLnBrk="0" hangingPunct="1">
        <a:lnSpc>
          <a:spcPts val="3067"/>
        </a:lnSpc>
        <a:spcBef>
          <a:spcPct val="0"/>
        </a:spcBef>
        <a:buNone/>
        <a:defRPr sz="3200" b="0" kern="1200" cap="all" baseline="0">
          <a:solidFill>
            <a:schemeClr val="accent1"/>
          </a:solidFill>
          <a:latin typeface="Blender Pro Thin" panose="02000406030000020004" pitchFamily="50" charset="0"/>
          <a:ea typeface="+mj-ea"/>
          <a:cs typeface="+mj-cs"/>
        </a:defRPr>
      </a:lvl1pPr>
    </p:titleStyle>
    <p:bodyStyle>
      <a:lvl1pPr marL="237061" indent="-237061" algn="l" defTabSz="1219170" rtl="0" eaLnBrk="1" latinLnBrk="0" hangingPunct="1">
        <a:lnSpc>
          <a:spcPct val="114000"/>
        </a:lnSpc>
        <a:spcBef>
          <a:spcPts val="0"/>
        </a:spcBef>
        <a:spcAft>
          <a:spcPts val="1200"/>
        </a:spcAft>
        <a:buClr>
          <a:schemeClr val="accent1"/>
        </a:buClr>
        <a:buFont typeface="Arial" panose="020B0604020202020204" pitchFamily="34" charset="0"/>
        <a:buChar char="•"/>
        <a:defRPr sz="2667"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56709" indent="-237061" algn="l" defTabSz="1219170" rtl="0" eaLnBrk="1" latinLnBrk="0" hangingPunct="1">
        <a:lnSpc>
          <a:spcPct val="114000"/>
        </a:lnSpc>
        <a:spcBef>
          <a:spcPts val="0"/>
        </a:spcBef>
        <a:spcAft>
          <a:spcPts val="1200"/>
        </a:spcAft>
        <a:buClr>
          <a:schemeClr val="accent1"/>
        </a:buClr>
        <a:buFont typeface="Arial" panose="020B0604020202020204" pitchFamily="34" charset="0"/>
        <a:buChar char="•"/>
        <a:defRPr sz="2667"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913419" indent="-237061" algn="l" defTabSz="1219170" rtl="0" eaLnBrk="1" latinLnBrk="0" hangingPunct="1">
        <a:lnSpc>
          <a:spcPct val="114000"/>
        </a:lnSpc>
        <a:spcBef>
          <a:spcPts val="0"/>
        </a:spcBef>
        <a:spcAft>
          <a:spcPts val="1200"/>
        </a:spcAft>
        <a:buClr>
          <a:schemeClr val="accent1"/>
        </a:buClr>
        <a:buFont typeface="Arial" panose="020B0604020202020204" pitchFamily="34" charset="0"/>
        <a:buChar char="•"/>
        <a:tabLst/>
        <a:defRPr sz="2667"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2870128" indent="-237061" algn="l" defTabSz="1219170" rtl="0" eaLnBrk="1" latinLnBrk="0" hangingPunct="1">
        <a:lnSpc>
          <a:spcPct val="114000"/>
        </a:lnSpc>
        <a:spcBef>
          <a:spcPts val="0"/>
        </a:spcBef>
        <a:spcAft>
          <a:spcPts val="1200"/>
        </a:spcAft>
        <a:buClr>
          <a:schemeClr val="accent1"/>
        </a:buClr>
        <a:buFont typeface="Arial" panose="020B0604020202020204" pitchFamily="34" charset="0"/>
        <a:buChar char="•"/>
        <a:defRPr sz="2667"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3826838" indent="-237061" algn="l" defTabSz="1219170" rtl="0" eaLnBrk="1" latinLnBrk="0" hangingPunct="1">
        <a:lnSpc>
          <a:spcPct val="114000"/>
        </a:lnSpc>
        <a:spcBef>
          <a:spcPts val="0"/>
        </a:spcBef>
        <a:spcAft>
          <a:spcPts val="1200"/>
        </a:spcAft>
        <a:buClr>
          <a:schemeClr val="accent1"/>
        </a:buClr>
        <a:buFont typeface="Arial" panose="020B0604020202020204" pitchFamily="34" charset="0"/>
        <a:buChar char="•"/>
        <a:defRPr sz="2667"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1B0CBC8-EF0D-9C20-4BF2-D3E5CE174909}"/>
              </a:ext>
            </a:extLst>
          </p:cNvPr>
          <p:cNvSpPr>
            <a:spLocks noGrp="1"/>
          </p:cNvSpPr>
          <p:nvPr>
            <p:ph type="subTitle" idx="1"/>
          </p:nvPr>
        </p:nvSpPr>
        <p:spPr>
          <a:xfrm>
            <a:off x="294554" y="4156119"/>
            <a:ext cx="7604632" cy="1655762"/>
          </a:xfrm>
        </p:spPr>
        <p:txBody>
          <a:bodyPr/>
          <a:lstStyle/>
          <a:p>
            <a:pPr algn="l"/>
            <a:r>
              <a:rPr lang="de-DE" sz="1800" i="1" dirty="0"/>
              <a:t>Roman Wieczorek</a:t>
            </a:r>
            <a:endParaRPr lang="en-NL" sz="1800" i="1" dirty="0"/>
          </a:p>
        </p:txBody>
      </p:sp>
      <p:sp>
        <p:nvSpPr>
          <p:cNvPr id="4" name="Title 2">
            <a:extLst>
              <a:ext uri="{FF2B5EF4-FFF2-40B4-BE49-F238E27FC236}">
                <a16:creationId xmlns:a16="http://schemas.microsoft.com/office/drawing/2014/main" id="{05E6F78C-6C23-5DA8-F323-D54446172A1A}"/>
              </a:ext>
            </a:extLst>
          </p:cNvPr>
          <p:cNvSpPr txBox="1">
            <a:spLocks/>
          </p:cNvSpPr>
          <p:nvPr/>
        </p:nvSpPr>
        <p:spPr>
          <a:xfrm>
            <a:off x="186978" y="2524901"/>
            <a:ext cx="8711132" cy="7132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lnSpc>
                <a:spcPts val="3067"/>
              </a:lnSpc>
            </a:pPr>
            <a:r>
              <a:rPr lang="en-US" sz="2400" b="1" cap="all" dirty="0">
                <a:solidFill>
                  <a:schemeClr val="accent2"/>
                </a:solidFill>
                <a:latin typeface="Blender Pro Thin" panose="02000406030000020004" pitchFamily="50" charset="0"/>
              </a:rPr>
              <a:t>Preclinical Assessment of Tobacco-Free Nicotine Pouches Demonstrates Reduced In Vitro Toxicity Compared with Tobacco Snus and Cigarette Smoke</a:t>
            </a:r>
            <a:r>
              <a:rPr lang="en-GB" sz="2400" b="1" cap="all" dirty="0">
                <a:solidFill>
                  <a:schemeClr val="accent2"/>
                </a:solidFill>
                <a:latin typeface="Blender Pro Thin" panose="02000406030000020004" pitchFamily="50" charset="0"/>
              </a:rPr>
              <a:t> </a:t>
            </a:r>
          </a:p>
        </p:txBody>
      </p:sp>
      <p:sp>
        <p:nvSpPr>
          <p:cNvPr id="8" name="Textfeld 7">
            <a:extLst>
              <a:ext uri="{FF2B5EF4-FFF2-40B4-BE49-F238E27FC236}">
                <a16:creationId xmlns:a16="http://schemas.microsoft.com/office/drawing/2014/main" id="{3E7C4DE5-5D06-78CF-8DE4-572E42B7272F}"/>
              </a:ext>
            </a:extLst>
          </p:cNvPr>
          <p:cNvSpPr txBox="1"/>
          <p:nvPr/>
        </p:nvSpPr>
        <p:spPr>
          <a:xfrm>
            <a:off x="294554" y="4916017"/>
            <a:ext cx="6096000" cy="369332"/>
          </a:xfrm>
          <a:prstGeom prst="rect">
            <a:avLst/>
          </a:prstGeom>
          <a:noFill/>
        </p:spPr>
        <p:txBody>
          <a:bodyPr wrap="square">
            <a:spAutoFit/>
          </a:bodyPr>
          <a:lstStyle/>
          <a:p>
            <a:r>
              <a:rPr lang="en-US" dirty="0"/>
              <a:t>IIVS Virtual Workshop |  25</a:t>
            </a:r>
            <a:r>
              <a:rPr lang="en-US" baseline="30000" dirty="0"/>
              <a:t>th </a:t>
            </a:r>
            <a:r>
              <a:rPr lang="en-US" dirty="0"/>
              <a:t>January 2024</a:t>
            </a:r>
            <a:endParaRPr lang="de-DE" dirty="0"/>
          </a:p>
        </p:txBody>
      </p:sp>
      <p:sp>
        <p:nvSpPr>
          <p:cNvPr id="9" name="Rechteck 8">
            <a:extLst>
              <a:ext uri="{FF2B5EF4-FFF2-40B4-BE49-F238E27FC236}">
                <a16:creationId xmlns:a16="http://schemas.microsoft.com/office/drawing/2014/main" id="{15A5F43D-2710-C50D-2C1A-DDCAA6CC1C2D}"/>
              </a:ext>
            </a:extLst>
          </p:cNvPr>
          <p:cNvSpPr/>
          <p:nvPr/>
        </p:nvSpPr>
        <p:spPr>
          <a:xfrm>
            <a:off x="296926" y="6116213"/>
            <a:ext cx="7170674" cy="523220"/>
          </a:xfrm>
          <a:prstGeom prst="rect">
            <a:avLst/>
          </a:prstGeom>
        </p:spPr>
        <p:txBody>
          <a:bodyPr wrap="square">
            <a:spAutoFit/>
          </a:bodyPr>
          <a:lstStyle/>
          <a:p>
            <a:pPr>
              <a:spcAft>
                <a:spcPts val="0"/>
              </a:spcAft>
            </a:pPr>
            <a:r>
              <a:rPr lang="en-US" sz="1400" i="1" dirty="0">
                <a:latin typeface="Calibri" panose="020F0502020204030204" pitchFamily="34" charset="0"/>
                <a:ea typeface="DengXian" panose="02010600030101010101" pitchFamily="2" charset="-122"/>
              </a:rPr>
              <a:t>Disclaimer: Please note that the views and arguments in this presentation have been designed to encourage and stimulate debate and do not necessarily reflect Imperial Brands’ position</a:t>
            </a:r>
            <a:endParaRPr lang="de-DE" sz="1400" dirty="0">
              <a:latin typeface="Calibri" panose="020F0502020204030204" pitchFamily="34" charset="0"/>
              <a:ea typeface="DengXian" panose="02010600030101010101" pitchFamily="2" charset="-122"/>
            </a:endParaRPr>
          </a:p>
        </p:txBody>
      </p:sp>
      <p:pic>
        <p:nvPicPr>
          <p:cNvPr id="3" name="Picture 2">
            <a:extLst>
              <a:ext uri="{FF2B5EF4-FFF2-40B4-BE49-F238E27FC236}">
                <a16:creationId xmlns:a16="http://schemas.microsoft.com/office/drawing/2014/main" id="{ECAE279B-FB8F-69F7-793F-176B2DBF44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1980" y="3429000"/>
            <a:ext cx="2558655" cy="3309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817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9289610" cy="438150"/>
          </a:xfrm>
        </p:spPr>
        <p:txBody>
          <a:bodyPr/>
          <a:lstStyle/>
          <a:p>
            <a:r>
              <a:rPr lang="en-US" sz="3200" b="0" i="0" u="none" strike="noStrike" baseline="0" dirty="0">
                <a:latin typeface="AdvP6ECA"/>
              </a:rPr>
              <a:t>Ames mutagenicity</a:t>
            </a:r>
            <a:endParaRPr lang="de-DE" sz="800" dirty="0"/>
          </a:p>
        </p:txBody>
      </p:sp>
      <p:sp>
        <p:nvSpPr>
          <p:cNvPr id="4" name="Textfeld 3">
            <a:extLst>
              <a:ext uri="{FF2B5EF4-FFF2-40B4-BE49-F238E27FC236}">
                <a16:creationId xmlns:a16="http://schemas.microsoft.com/office/drawing/2014/main" id="{3E42F92E-45BD-12D1-8E1F-7E15AC23AA6E}"/>
              </a:ext>
            </a:extLst>
          </p:cNvPr>
          <p:cNvSpPr txBox="1"/>
          <p:nvPr/>
        </p:nvSpPr>
        <p:spPr>
          <a:xfrm>
            <a:off x="812377" y="5381482"/>
            <a:ext cx="10616601" cy="830997"/>
          </a:xfrm>
          <a:prstGeom prst="rect">
            <a:avLst/>
          </a:prstGeom>
          <a:noFill/>
        </p:spPr>
        <p:txBody>
          <a:bodyPr wrap="square">
            <a:spAutoFit/>
          </a:bodyPr>
          <a:lstStyle/>
          <a:p>
            <a:pPr algn="l"/>
            <a:r>
              <a:rPr lang="en-US" sz="1600" dirty="0"/>
              <a:t>No dose-dependent or statistically significant increases in revertant frequencies were observed for TFNPs and Snus extracts in any of the five </a:t>
            </a:r>
            <a:r>
              <a:rPr lang="en-US" sz="1600" i="1" dirty="0"/>
              <a:t>S. typhimurium </a:t>
            </a:r>
            <a:r>
              <a:rPr lang="en-US" sz="1600" dirty="0"/>
              <a:t>strains (TA98, TA100, TA102, TA1535, and TA1537) with or without S9 metabolic activation, when compared with the negative controls.</a:t>
            </a:r>
          </a:p>
        </p:txBody>
      </p:sp>
      <p:grpSp>
        <p:nvGrpSpPr>
          <p:cNvPr id="6" name="Gruppieren 5">
            <a:extLst>
              <a:ext uri="{FF2B5EF4-FFF2-40B4-BE49-F238E27FC236}">
                <a16:creationId xmlns:a16="http://schemas.microsoft.com/office/drawing/2014/main" id="{89EC6269-DCF4-41BF-30C1-57DC529F400D}"/>
              </a:ext>
            </a:extLst>
          </p:cNvPr>
          <p:cNvGrpSpPr/>
          <p:nvPr/>
        </p:nvGrpSpPr>
        <p:grpSpPr>
          <a:xfrm>
            <a:off x="461641" y="1173627"/>
            <a:ext cx="11318074" cy="4139306"/>
            <a:chOff x="461641" y="1173627"/>
            <a:chExt cx="11318074" cy="4139306"/>
          </a:xfrm>
        </p:grpSpPr>
        <p:pic>
          <p:nvPicPr>
            <p:cNvPr id="1026" name="Picture 2">
              <a:extLst>
                <a:ext uri="{FF2B5EF4-FFF2-40B4-BE49-F238E27FC236}">
                  <a16:creationId xmlns:a16="http://schemas.microsoft.com/office/drawing/2014/main" id="{D6CB36ED-DD6F-A59B-8B15-9AA603DA5A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86"/>
            <a:stretch/>
          </p:blipFill>
          <p:spPr bwMode="auto">
            <a:xfrm>
              <a:off x="461641" y="1173627"/>
              <a:ext cx="11318074" cy="4139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A019044-CDB0-37F1-B9DF-AD980021B798}"/>
                </a:ext>
              </a:extLst>
            </p:cNvPr>
            <p:cNvSpPr txBox="1"/>
            <p:nvPr/>
          </p:nvSpPr>
          <p:spPr>
            <a:xfrm>
              <a:off x="2929956" y="1242176"/>
              <a:ext cx="1289648" cy="381771"/>
            </a:xfrm>
            <a:prstGeom prst="rect">
              <a:avLst/>
            </a:prstGeom>
            <a:solidFill>
              <a:schemeClr val="bg1"/>
            </a:solidFill>
          </p:spPr>
          <p:txBody>
            <a:bodyPr wrap="none" rtlCol="0">
              <a:spAutoFit/>
            </a:bodyPr>
            <a:lstStyle/>
            <a:p>
              <a:pPr>
                <a:lnSpc>
                  <a:spcPct val="114000"/>
                </a:lnSpc>
              </a:pPr>
              <a:r>
                <a:rPr lang="de-DE" b="1" dirty="0"/>
                <a:t>TA98+/-S9</a:t>
              </a:r>
            </a:p>
          </p:txBody>
        </p:sp>
        <p:sp>
          <p:nvSpPr>
            <p:cNvPr id="3" name="Textfeld 2">
              <a:extLst>
                <a:ext uri="{FF2B5EF4-FFF2-40B4-BE49-F238E27FC236}">
                  <a16:creationId xmlns:a16="http://schemas.microsoft.com/office/drawing/2014/main" id="{9925F453-7AA3-5937-A6A0-4C29D2580546}"/>
                </a:ext>
              </a:extLst>
            </p:cNvPr>
            <p:cNvSpPr txBox="1"/>
            <p:nvPr/>
          </p:nvSpPr>
          <p:spPr>
            <a:xfrm>
              <a:off x="8434941" y="1242176"/>
              <a:ext cx="1417889" cy="381771"/>
            </a:xfrm>
            <a:prstGeom prst="rect">
              <a:avLst/>
            </a:prstGeom>
            <a:solidFill>
              <a:schemeClr val="bg1"/>
            </a:solidFill>
          </p:spPr>
          <p:txBody>
            <a:bodyPr wrap="none" rtlCol="0">
              <a:spAutoFit/>
            </a:bodyPr>
            <a:lstStyle/>
            <a:p>
              <a:pPr>
                <a:lnSpc>
                  <a:spcPct val="114000"/>
                </a:lnSpc>
              </a:pPr>
              <a:r>
                <a:rPr lang="de-DE" b="1" dirty="0"/>
                <a:t>TA100+/-S9</a:t>
              </a:r>
            </a:p>
          </p:txBody>
        </p:sp>
      </p:grpSp>
    </p:spTree>
    <p:extLst>
      <p:ext uri="{BB962C8B-B14F-4D97-AF65-F5344CB8AC3E}">
        <p14:creationId xmlns:p14="http://schemas.microsoft.com/office/powerpoint/2010/main" val="353329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24450" y="230505"/>
            <a:ext cx="9289610" cy="438150"/>
          </a:xfrm>
        </p:spPr>
        <p:txBody>
          <a:bodyPr/>
          <a:lstStyle/>
          <a:p>
            <a:r>
              <a:rPr lang="en-US" sz="3200" b="0" i="0" u="none" strike="noStrike" baseline="0" dirty="0">
                <a:latin typeface="AdvP6ECA"/>
              </a:rPr>
              <a:t>IVM – genotoxicity</a:t>
            </a:r>
            <a:endParaRPr lang="de-DE" sz="800" dirty="0"/>
          </a:p>
        </p:txBody>
      </p:sp>
      <p:sp>
        <p:nvSpPr>
          <p:cNvPr id="7" name="Textfeld 6">
            <a:extLst>
              <a:ext uri="{FF2B5EF4-FFF2-40B4-BE49-F238E27FC236}">
                <a16:creationId xmlns:a16="http://schemas.microsoft.com/office/drawing/2014/main" id="{12898FAA-AEA2-46C0-73CE-7275FE8DCA38}"/>
              </a:ext>
            </a:extLst>
          </p:cNvPr>
          <p:cNvSpPr txBox="1"/>
          <p:nvPr/>
        </p:nvSpPr>
        <p:spPr>
          <a:xfrm>
            <a:off x="5686996" y="5301250"/>
            <a:ext cx="6170497" cy="1115690"/>
          </a:xfrm>
          <a:prstGeom prst="rect">
            <a:avLst/>
          </a:prstGeom>
          <a:noFill/>
        </p:spPr>
        <p:txBody>
          <a:bodyPr wrap="square" lIns="91440" tIns="45720" rIns="91440" bIns="45720" anchor="t">
            <a:spAutoFit/>
          </a:bodyPr>
          <a:lstStyle/>
          <a:p>
            <a:pPr marL="285750" indent="-285750" algn="just">
              <a:spcBef>
                <a:spcPts val="300"/>
              </a:spcBef>
              <a:buFont typeface="Arial" panose="020B0604020202020204" pitchFamily="34" charset="0"/>
              <a:buChar char="•"/>
            </a:pPr>
            <a:r>
              <a:rPr lang="en-US" sz="1600" dirty="0"/>
              <a:t>1R6F TPM indicated in all three treatment conditions a strong genotoxic response.</a:t>
            </a:r>
          </a:p>
          <a:p>
            <a:pPr marL="285750" indent="-285750" algn="just">
              <a:spcBef>
                <a:spcPts val="300"/>
              </a:spcBef>
              <a:buFont typeface="Arial" panose="020B0604020202020204" pitchFamily="34" charset="0"/>
              <a:buChar char="•"/>
            </a:pPr>
            <a:r>
              <a:rPr lang="en-US" sz="1600" dirty="0"/>
              <a:t>No genotoxic response were observed for TFNPs and Snus extracts</a:t>
            </a:r>
          </a:p>
        </p:txBody>
      </p:sp>
      <p:pic>
        <p:nvPicPr>
          <p:cNvPr id="2050" name="Picture 2">
            <a:extLst>
              <a:ext uri="{FF2B5EF4-FFF2-40B4-BE49-F238E27FC236}">
                <a16:creationId xmlns:a16="http://schemas.microsoft.com/office/drawing/2014/main" id="{CC0C9871-91F0-D3CE-6502-EACA242479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591"/>
          <a:stretch/>
        </p:blipFill>
        <p:spPr bwMode="auto">
          <a:xfrm>
            <a:off x="189853" y="867338"/>
            <a:ext cx="5237201" cy="2756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F4F4E40-0B4B-26FF-CEBB-F90C28A925F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11873" y="3584284"/>
            <a:ext cx="5215181" cy="2824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7371C47-6A37-2ABD-4901-B9CC2154AD6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3796"/>
          <a:stretch/>
        </p:blipFill>
        <p:spPr bwMode="auto">
          <a:xfrm>
            <a:off x="5546087" y="716085"/>
            <a:ext cx="6452316" cy="3790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49433EC-4830-291B-F847-A486B4758A2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48452"/>
          <a:stretch/>
        </p:blipFill>
        <p:spPr bwMode="auto">
          <a:xfrm>
            <a:off x="9005374" y="4501895"/>
            <a:ext cx="2140916" cy="57511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660AC630-2499-6EBF-58D5-11E3B628EEFD}"/>
              </a:ext>
            </a:extLst>
          </p:cNvPr>
          <p:cNvSpPr txBox="1"/>
          <p:nvPr/>
        </p:nvSpPr>
        <p:spPr>
          <a:xfrm>
            <a:off x="1305586" y="6530381"/>
            <a:ext cx="8242935" cy="261610"/>
          </a:xfrm>
          <a:prstGeom prst="rect">
            <a:avLst/>
          </a:prstGeom>
          <a:noFill/>
        </p:spPr>
        <p:txBody>
          <a:bodyPr wrap="square">
            <a:spAutoFit/>
          </a:bodyPr>
          <a:lstStyle/>
          <a:p>
            <a:r>
              <a:rPr lang="en-US" sz="1100" dirty="0"/>
              <a:t>IVM, in vitro micronucleus; RPD, relative population doubling; SD, standard deviation; **p ≤ 0.01, ***p ≤ 0.005, ****p ≤ 0.0001</a:t>
            </a:r>
            <a:endParaRPr lang="de-DE" sz="1100" dirty="0"/>
          </a:p>
        </p:txBody>
      </p:sp>
      <p:pic>
        <p:nvPicPr>
          <p:cNvPr id="4" name="Picture 2">
            <a:extLst>
              <a:ext uri="{FF2B5EF4-FFF2-40B4-BE49-F238E27FC236}">
                <a16:creationId xmlns:a16="http://schemas.microsoft.com/office/drawing/2014/main" id="{C7968A47-9D28-8C0F-7A63-DA84BFE97C8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47446"/>
          <a:stretch/>
        </p:blipFill>
        <p:spPr bwMode="auto">
          <a:xfrm>
            <a:off x="6959046" y="4612697"/>
            <a:ext cx="2140916" cy="58633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39FD5FB2-5A58-3815-A34F-0458E3C5F002}"/>
              </a:ext>
            </a:extLst>
          </p:cNvPr>
          <p:cNvSpPr txBox="1"/>
          <p:nvPr/>
        </p:nvSpPr>
        <p:spPr>
          <a:xfrm>
            <a:off x="1659530" y="992458"/>
            <a:ext cx="2319866" cy="317395"/>
          </a:xfrm>
          <a:prstGeom prst="rect">
            <a:avLst/>
          </a:prstGeom>
          <a:solidFill>
            <a:schemeClr val="bg1"/>
          </a:solidFill>
        </p:spPr>
        <p:txBody>
          <a:bodyPr wrap="none" rtlCol="0">
            <a:spAutoFit/>
          </a:bodyPr>
          <a:lstStyle/>
          <a:p>
            <a:pPr>
              <a:lnSpc>
                <a:spcPct val="114000"/>
              </a:lnSpc>
            </a:pPr>
            <a:r>
              <a:rPr lang="en-US" sz="1400" b="1" dirty="0"/>
              <a:t>short-term treatment +S9</a:t>
            </a:r>
            <a:endParaRPr lang="de-DE" sz="1400" b="1" dirty="0" err="1"/>
          </a:p>
        </p:txBody>
      </p:sp>
      <p:sp>
        <p:nvSpPr>
          <p:cNvPr id="10" name="Textfeld 9">
            <a:extLst>
              <a:ext uri="{FF2B5EF4-FFF2-40B4-BE49-F238E27FC236}">
                <a16:creationId xmlns:a16="http://schemas.microsoft.com/office/drawing/2014/main" id="{E4673939-82CA-5D10-1902-6877FCF5EE56}"/>
              </a:ext>
            </a:extLst>
          </p:cNvPr>
          <p:cNvSpPr txBox="1"/>
          <p:nvPr/>
        </p:nvSpPr>
        <p:spPr>
          <a:xfrm>
            <a:off x="1659530" y="1053438"/>
            <a:ext cx="2416880" cy="317395"/>
          </a:xfrm>
          <a:prstGeom prst="rect">
            <a:avLst/>
          </a:prstGeom>
          <a:solidFill>
            <a:schemeClr val="bg1"/>
          </a:solidFill>
        </p:spPr>
        <p:txBody>
          <a:bodyPr wrap="none" rtlCol="0">
            <a:spAutoFit/>
          </a:bodyPr>
          <a:lstStyle/>
          <a:p>
            <a:pPr>
              <a:lnSpc>
                <a:spcPct val="114000"/>
              </a:lnSpc>
            </a:pPr>
            <a:r>
              <a:rPr lang="en-US" sz="1400" b="1" dirty="0"/>
              <a:t>Short-Term Treatment +S9</a:t>
            </a:r>
            <a:endParaRPr lang="de-DE" sz="1400" b="1" dirty="0" err="1"/>
          </a:p>
        </p:txBody>
      </p:sp>
      <p:sp>
        <p:nvSpPr>
          <p:cNvPr id="11" name="Textfeld 10">
            <a:extLst>
              <a:ext uri="{FF2B5EF4-FFF2-40B4-BE49-F238E27FC236}">
                <a16:creationId xmlns:a16="http://schemas.microsoft.com/office/drawing/2014/main" id="{5C8E7DB8-93E3-6E1E-E442-B25FDCA1FC45}"/>
              </a:ext>
            </a:extLst>
          </p:cNvPr>
          <p:cNvSpPr txBox="1"/>
          <p:nvPr/>
        </p:nvSpPr>
        <p:spPr>
          <a:xfrm>
            <a:off x="1804496" y="3709404"/>
            <a:ext cx="2371996" cy="317395"/>
          </a:xfrm>
          <a:prstGeom prst="rect">
            <a:avLst/>
          </a:prstGeom>
          <a:solidFill>
            <a:schemeClr val="bg1"/>
          </a:solidFill>
        </p:spPr>
        <p:txBody>
          <a:bodyPr wrap="none" rtlCol="0">
            <a:spAutoFit/>
          </a:bodyPr>
          <a:lstStyle/>
          <a:p>
            <a:pPr>
              <a:lnSpc>
                <a:spcPct val="114000"/>
              </a:lnSpc>
            </a:pPr>
            <a:r>
              <a:rPr lang="en-US" sz="1400" b="1" dirty="0"/>
              <a:t>Short-Term Treatment -S9</a:t>
            </a:r>
            <a:endParaRPr lang="de-DE" sz="1400" b="1" dirty="0" err="1"/>
          </a:p>
        </p:txBody>
      </p:sp>
      <p:sp>
        <p:nvSpPr>
          <p:cNvPr id="12" name="Textfeld 11">
            <a:extLst>
              <a:ext uri="{FF2B5EF4-FFF2-40B4-BE49-F238E27FC236}">
                <a16:creationId xmlns:a16="http://schemas.microsoft.com/office/drawing/2014/main" id="{9EB56C42-872C-9CF0-AC91-21EA1926AB85}"/>
              </a:ext>
            </a:extLst>
          </p:cNvPr>
          <p:cNvSpPr txBox="1"/>
          <p:nvPr/>
        </p:nvSpPr>
        <p:spPr>
          <a:xfrm>
            <a:off x="7835406" y="1053438"/>
            <a:ext cx="2339936" cy="317395"/>
          </a:xfrm>
          <a:prstGeom prst="rect">
            <a:avLst/>
          </a:prstGeom>
          <a:solidFill>
            <a:schemeClr val="bg1"/>
          </a:solidFill>
        </p:spPr>
        <p:txBody>
          <a:bodyPr wrap="none" rtlCol="0">
            <a:spAutoFit/>
          </a:bodyPr>
          <a:lstStyle/>
          <a:p>
            <a:pPr>
              <a:lnSpc>
                <a:spcPct val="114000"/>
              </a:lnSpc>
            </a:pPr>
            <a:r>
              <a:rPr lang="en-US" sz="1400" b="1" dirty="0"/>
              <a:t>Long-Term Treatment -S9</a:t>
            </a:r>
            <a:endParaRPr lang="de-DE" sz="1400" b="1" dirty="0" err="1"/>
          </a:p>
        </p:txBody>
      </p:sp>
    </p:spTree>
    <p:extLst>
      <p:ext uri="{BB962C8B-B14F-4D97-AF65-F5344CB8AC3E}">
        <p14:creationId xmlns:p14="http://schemas.microsoft.com/office/powerpoint/2010/main" val="238692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8208962" cy="438150"/>
          </a:xfrm>
        </p:spPr>
        <p:txBody>
          <a:bodyPr/>
          <a:lstStyle/>
          <a:p>
            <a:r>
              <a:rPr lang="en-GB" dirty="0"/>
              <a:t>Conclusion</a:t>
            </a:r>
          </a:p>
        </p:txBody>
      </p:sp>
      <p:sp>
        <p:nvSpPr>
          <p:cNvPr id="3" name="Textfeld 2">
            <a:extLst>
              <a:ext uri="{FF2B5EF4-FFF2-40B4-BE49-F238E27FC236}">
                <a16:creationId xmlns:a16="http://schemas.microsoft.com/office/drawing/2014/main" id="{BC937259-881B-C7E1-9B44-DCC26D4BB164}"/>
              </a:ext>
            </a:extLst>
          </p:cNvPr>
          <p:cNvSpPr txBox="1"/>
          <p:nvPr/>
        </p:nvSpPr>
        <p:spPr>
          <a:xfrm>
            <a:off x="720387" y="1164809"/>
            <a:ext cx="10751225" cy="535531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Ø"/>
            </a:pPr>
            <a:r>
              <a:rPr lang="en-US" dirty="0"/>
              <a:t>To our knowledge this was the first study to assess the preclinical </a:t>
            </a:r>
            <a:r>
              <a:rPr lang="en-US" i="1" dirty="0"/>
              <a:t>in vitro</a:t>
            </a:r>
            <a:r>
              <a:rPr lang="en-US" dirty="0"/>
              <a:t> responses of TFNP extracts in OECD established assays.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Cigarette smoke induced strong responses in all three assays.</a:t>
            </a:r>
            <a:endParaRPr lang="en-US" dirty="0">
              <a:cs typeface="Arial"/>
            </a:endParaRP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TFNP and Snus extracts show more than 150 times lower cytotoxicity in NRU assay than 1R6F cigarette TPM.</a:t>
            </a:r>
            <a:endParaRPr lang="en-US" dirty="0">
              <a:cs typeface="Arial"/>
            </a:endParaRP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TFNP and Snus extracts demonstrated no response in the</a:t>
            </a:r>
            <a:r>
              <a:rPr lang="en-US" i="1" dirty="0"/>
              <a:t> in vitro</a:t>
            </a:r>
            <a:r>
              <a:rPr lang="en-US" dirty="0"/>
              <a:t> toxicological assays for genotoxicity (IVM and Ames tests) under the assessed conditions.</a:t>
            </a:r>
            <a:endParaRPr lang="en-US" dirty="0">
              <a:cs typeface="Arial"/>
            </a:endParaRP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results presented here add to the growing body of scientific evidence supporting a positive role for TFNPs in THR strategies; however, further chemical characterization, preclinical, clinical, and perception and behavior studies are required for a fuller scientific substantiation.</a:t>
            </a:r>
            <a:endParaRPr lang="de-DE"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data from the present study indicate that the assessed TFNPs offer promising THR potential, even more than the already established harm reduction profile of Snus, when used by adult smokers as an alternative to smoking cigarettes.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23651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8208962" cy="438150"/>
          </a:xfrm>
        </p:spPr>
        <p:txBody>
          <a:bodyPr/>
          <a:lstStyle/>
          <a:p>
            <a:r>
              <a:rPr lang="en-US" dirty="0"/>
              <a:t>Introduction – test products</a:t>
            </a:r>
          </a:p>
        </p:txBody>
      </p:sp>
      <p:sp>
        <p:nvSpPr>
          <p:cNvPr id="2" name="Textfeld 1">
            <a:extLst>
              <a:ext uri="{FF2B5EF4-FFF2-40B4-BE49-F238E27FC236}">
                <a16:creationId xmlns:a16="http://schemas.microsoft.com/office/drawing/2014/main" id="{A1AF04E8-4104-3215-7F5C-F4DFB0EC7D14}"/>
              </a:ext>
            </a:extLst>
          </p:cNvPr>
          <p:cNvSpPr txBox="1"/>
          <p:nvPr/>
        </p:nvSpPr>
        <p:spPr>
          <a:xfrm>
            <a:off x="671513" y="1516191"/>
            <a:ext cx="7238526" cy="4370427"/>
          </a:xfrm>
          <a:prstGeom prst="rect">
            <a:avLst/>
          </a:prstGeom>
          <a:noFill/>
        </p:spPr>
        <p:txBody>
          <a:bodyPr wrap="square">
            <a:spAutoFit/>
          </a:bodyPr>
          <a:lstStyle/>
          <a:p>
            <a:pPr algn="just"/>
            <a:r>
              <a:rPr lang="en-US" sz="2000" dirty="0"/>
              <a:t>Tobacco harm reduction (THR) represents one of the most promising public health policies with continued product innovations crucial to making THR a reality. </a:t>
            </a:r>
          </a:p>
          <a:p>
            <a:endParaRPr lang="en-US" sz="2000" dirty="0"/>
          </a:p>
          <a:p>
            <a:pPr algn="just"/>
            <a:r>
              <a:rPr lang="en-US" sz="2000" dirty="0"/>
              <a:t>Tobacco-free nicotine pouches (TFNPs) have a similar appearance and oral route of use to that of traditional tobacco-containing Scandinavian Snus. </a:t>
            </a:r>
          </a:p>
          <a:p>
            <a:pPr algn="just"/>
            <a:endParaRPr lang="en-US" sz="2000" dirty="0"/>
          </a:p>
          <a:p>
            <a:pPr algn="just"/>
            <a:r>
              <a:rPr lang="en-US" sz="2000" dirty="0"/>
              <a:t>Typically, TFNPs are small pouches containing high-purity pharmaceutical grade nicotine sprayed onto a plant fiber-based substrate. They also contain other high-quality ingredients, including flavorings, humectants to retain moisture, and additives to ensure product stability.</a:t>
            </a:r>
          </a:p>
          <a:p>
            <a:endParaRPr lang="en-US" sz="2000" dirty="0"/>
          </a:p>
        </p:txBody>
      </p:sp>
      <p:pic>
        <p:nvPicPr>
          <p:cNvPr id="4" name="Grafik 3" descr="Ein Bild, das Gelände, Essen enthält.&#10;&#10;Automatisch generierte Beschreibung mit mittlerer Zuverlässigkeit">
            <a:extLst>
              <a:ext uri="{FF2B5EF4-FFF2-40B4-BE49-F238E27FC236}">
                <a16:creationId xmlns:a16="http://schemas.microsoft.com/office/drawing/2014/main" id="{08AAA541-34AD-4A99-03B1-2DF3C6316F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087785" y="1816298"/>
            <a:ext cx="3895045" cy="3426687"/>
          </a:xfrm>
          <a:prstGeom prst="rect">
            <a:avLst/>
          </a:prstGeom>
          <a:effectLst>
            <a:softEdge rad="0"/>
          </a:effectLst>
        </p:spPr>
      </p:pic>
      <p:sp>
        <p:nvSpPr>
          <p:cNvPr id="8" name="Textfeld 7">
            <a:extLst>
              <a:ext uri="{FF2B5EF4-FFF2-40B4-BE49-F238E27FC236}">
                <a16:creationId xmlns:a16="http://schemas.microsoft.com/office/drawing/2014/main" id="{664AB081-4978-AB3E-1FA6-4E0ECEABD2F2}"/>
              </a:ext>
            </a:extLst>
          </p:cNvPr>
          <p:cNvSpPr txBox="1"/>
          <p:nvPr/>
        </p:nvSpPr>
        <p:spPr>
          <a:xfrm>
            <a:off x="8412992" y="2200888"/>
            <a:ext cx="1253837" cy="738664"/>
          </a:xfrm>
          <a:prstGeom prst="rect">
            <a:avLst/>
          </a:prstGeom>
          <a:solidFill>
            <a:schemeClr val="tx1">
              <a:lumMod val="65000"/>
              <a:lumOff val="35000"/>
              <a:alpha val="52000"/>
            </a:schemeClr>
          </a:solidFill>
          <a:effectLst>
            <a:outerShdw blurRad="63500" sx="102000" sy="102000" algn="ctr" rotWithShape="0">
              <a:prstClr val="black">
                <a:alpha val="40000"/>
              </a:prstClr>
            </a:outerShdw>
            <a:softEdge rad="25400"/>
          </a:effectLst>
        </p:spPr>
        <p:txBody>
          <a:bodyPr wrap="square" lIns="91440" tIns="45720" rIns="91440" bIns="45720" anchor="t">
            <a:spAutoFit/>
          </a:bodyPr>
          <a:lstStyle/>
          <a:p>
            <a:r>
              <a:rPr lang="en-US" sz="1400" b="1" dirty="0">
                <a:solidFill>
                  <a:schemeClr val="bg1"/>
                </a:solidFill>
              </a:rPr>
              <a:t>Pouch with tobacco</a:t>
            </a:r>
          </a:p>
          <a:p>
            <a:r>
              <a:rPr lang="en-US" sz="1400" b="1" dirty="0">
                <a:solidFill>
                  <a:schemeClr val="bg1"/>
                </a:solidFill>
              </a:rPr>
              <a:t>- Snus -</a:t>
            </a:r>
            <a:endParaRPr lang="en-US" sz="1400" b="1" dirty="0">
              <a:solidFill>
                <a:schemeClr val="bg1"/>
              </a:solidFill>
              <a:cs typeface="Arial"/>
            </a:endParaRPr>
          </a:p>
        </p:txBody>
      </p:sp>
      <p:sp>
        <p:nvSpPr>
          <p:cNvPr id="10" name="Textfeld 9">
            <a:extLst>
              <a:ext uri="{FF2B5EF4-FFF2-40B4-BE49-F238E27FC236}">
                <a16:creationId xmlns:a16="http://schemas.microsoft.com/office/drawing/2014/main" id="{6BBA6A35-F9E4-8F82-35C5-40F8D58AB780}"/>
              </a:ext>
            </a:extLst>
          </p:cNvPr>
          <p:cNvSpPr txBox="1"/>
          <p:nvPr/>
        </p:nvSpPr>
        <p:spPr>
          <a:xfrm>
            <a:off x="8412992" y="4033033"/>
            <a:ext cx="1253837" cy="738664"/>
          </a:xfrm>
          <a:prstGeom prst="rect">
            <a:avLst/>
          </a:prstGeom>
          <a:solidFill>
            <a:schemeClr val="tx1">
              <a:lumMod val="65000"/>
              <a:lumOff val="35000"/>
              <a:alpha val="52000"/>
            </a:schemeClr>
          </a:solidFill>
          <a:effectLst>
            <a:outerShdw blurRad="63500" sx="102000" sy="102000" algn="ctr" rotWithShape="0">
              <a:prstClr val="black">
                <a:alpha val="40000"/>
              </a:prstClr>
            </a:outerShdw>
            <a:softEdge rad="25400"/>
          </a:effectLst>
        </p:spPr>
        <p:txBody>
          <a:bodyPr wrap="square" lIns="91440" tIns="45720" rIns="91440" bIns="45720" anchor="t">
            <a:spAutoFit/>
          </a:bodyPr>
          <a:lstStyle/>
          <a:p>
            <a:r>
              <a:rPr lang="en-US" sz="1400" b="1" dirty="0">
                <a:solidFill>
                  <a:schemeClr val="bg1"/>
                </a:solidFill>
              </a:rPr>
              <a:t>Pouch with plant fiber</a:t>
            </a:r>
          </a:p>
          <a:p>
            <a:r>
              <a:rPr lang="en-US" sz="1400" b="1" dirty="0">
                <a:solidFill>
                  <a:schemeClr val="bg1"/>
                </a:solidFill>
              </a:rPr>
              <a:t>- TFNP -</a:t>
            </a:r>
          </a:p>
        </p:txBody>
      </p:sp>
    </p:spTree>
    <p:extLst>
      <p:ext uri="{BB962C8B-B14F-4D97-AF65-F5344CB8AC3E}">
        <p14:creationId xmlns:p14="http://schemas.microsoft.com/office/powerpoint/2010/main" val="83837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6099716" cy="438150"/>
          </a:xfrm>
        </p:spPr>
        <p:txBody>
          <a:bodyPr/>
          <a:lstStyle/>
          <a:p>
            <a:r>
              <a:rPr lang="en-GB" dirty="0"/>
              <a:t>Description of test products</a:t>
            </a:r>
          </a:p>
        </p:txBody>
      </p:sp>
      <p:pic>
        <p:nvPicPr>
          <p:cNvPr id="9" name="Grafik 8">
            <a:extLst>
              <a:ext uri="{FF2B5EF4-FFF2-40B4-BE49-F238E27FC236}">
                <a16:creationId xmlns:a16="http://schemas.microsoft.com/office/drawing/2014/main" id="{A46EDC6F-23AC-1F77-D2E6-6F7354C28FCC}"/>
              </a:ext>
            </a:extLst>
          </p:cNvPr>
          <p:cNvPicPr>
            <a:picLocks noChangeAspect="1"/>
          </p:cNvPicPr>
          <p:nvPr/>
        </p:nvPicPr>
        <p:blipFill>
          <a:blip r:embed="rId3"/>
          <a:stretch>
            <a:fillRect/>
          </a:stretch>
        </p:blipFill>
        <p:spPr>
          <a:xfrm>
            <a:off x="490752" y="4359250"/>
            <a:ext cx="11210495" cy="1623996"/>
          </a:xfrm>
          <a:prstGeom prst="rect">
            <a:avLst/>
          </a:prstGeom>
        </p:spPr>
      </p:pic>
      <p:grpSp>
        <p:nvGrpSpPr>
          <p:cNvPr id="11" name="Gruppieren 10">
            <a:extLst>
              <a:ext uri="{FF2B5EF4-FFF2-40B4-BE49-F238E27FC236}">
                <a16:creationId xmlns:a16="http://schemas.microsoft.com/office/drawing/2014/main" id="{4AC8AF50-A2D4-2119-77DB-EF6937615234}"/>
              </a:ext>
            </a:extLst>
          </p:cNvPr>
          <p:cNvGrpSpPr/>
          <p:nvPr/>
        </p:nvGrpSpPr>
        <p:grpSpPr>
          <a:xfrm>
            <a:off x="8705845" y="1453483"/>
            <a:ext cx="2689383" cy="2611322"/>
            <a:chOff x="8705845" y="1453483"/>
            <a:chExt cx="2689383" cy="2611322"/>
          </a:xfrm>
        </p:grpSpPr>
        <p:pic>
          <p:nvPicPr>
            <p:cNvPr id="8" name="Grafik 7" descr="Ein Bild, das Text, Materialeigenschaft, Allgemeine Versorgung enthält.&#10;&#10;Automatisch generierte Beschreibung">
              <a:extLst>
                <a:ext uri="{FF2B5EF4-FFF2-40B4-BE49-F238E27FC236}">
                  <a16:creationId xmlns:a16="http://schemas.microsoft.com/office/drawing/2014/main" id="{1E6FFB99-7C52-84CC-0D20-750A2AD5F0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705845" y="1472805"/>
              <a:ext cx="2689383" cy="2592000"/>
            </a:xfrm>
            <a:prstGeom prst="rect">
              <a:avLst/>
            </a:prstGeom>
          </p:spPr>
        </p:pic>
        <p:sp>
          <p:nvSpPr>
            <p:cNvPr id="13" name="Textfeld 12">
              <a:extLst>
                <a:ext uri="{FF2B5EF4-FFF2-40B4-BE49-F238E27FC236}">
                  <a16:creationId xmlns:a16="http://schemas.microsoft.com/office/drawing/2014/main" id="{1E4C5079-11D1-DF0C-C944-9F5F0F1EFD62}"/>
                </a:ext>
              </a:extLst>
            </p:cNvPr>
            <p:cNvSpPr txBox="1"/>
            <p:nvPr/>
          </p:nvSpPr>
          <p:spPr>
            <a:xfrm>
              <a:off x="10636417" y="1453483"/>
              <a:ext cx="635636" cy="307777"/>
            </a:xfrm>
            <a:prstGeom prst="rect">
              <a:avLst/>
            </a:prstGeom>
            <a:noFill/>
          </p:spPr>
          <p:txBody>
            <a:bodyPr wrap="square">
              <a:spAutoFit/>
            </a:bodyPr>
            <a:lstStyle/>
            <a:p>
              <a:pPr algn="just"/>
              <a:r>
                <a:rPr lang="en-US" sz="1400" b="1" dirty="0">
                  <a:solidFill>
                    <a:srgbClr val="B7BE2D"/>
                  </a:solidFill>
                </a:rPr>
                <a:t>1R6F</a:t>
              </a:r>
            </a:p>
          </p:txBody>
        </p:sp>
      </p:grpSp>
      <p:grpSp>
        <p:nvGrpSpPr>
          <p:cNvPr id="17" name="Gruppieren 16">
            <a:extLst>
              <a:ext uri="{FF2B5EF4-FFF2-40B4-BE49-F238E27FC236}">
                <a16:creationId xmlns:a16="http://schemas.microsoft.com/office/drawing/2014/main" id="{D3851C1B-7E2E-9694-6927-B4E958918AFC}"/>
              </a:ext>
            </a:extLst>
          </p:cNvPr>
          <p:cNvGrpSpPr/>
          <p:nvPr/>
        </p:nvGrpSpPr>
        <p:grpSpPr>
          <a:xfrm>
            <a:off x="581892" y="1453483"/>
            <a:ext cx="4733220" cy="2611322"/>
            <a:chOff x="581892" y="1453483"/>
            <a:chExt cx="4733220" cy="2611322"/>
          </a:xfrm>
        </p:grpSpPr>
        <p:pic>
          <p:nvPicPr>
            <p:cNvPr id="3" name="Grafik 2" descr="Ein Bild, das Milchprodukte, Text, Käse, Im Haus enthält.&#10;&#10;Automatisch generierte Beschreibung">
              <a:extLst>
                <a:ext uri="{FF2B5EF4-FFF2-40B4-BE49-F238E27FC236}">
                  <a16:creationId xmlns:a16="http://schemas.microsoft.com/office/drawing/2014/main" id="{A4F526E8-5A88-6352-CFEA-E5A9F22327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1652502" y="402195"/>
              <a:ext cx="2592000" cy="4733220"/>
            </a:xfrm>
            <a:prstGeom prst="rect">
              <a:avLst/>
            </a:prstGeom>
          </p:spPr>
        </p:pic>
        <p:sp>
          <p:nvSpPr>
            <p:cNvPr id="14" name="Textfeld 13">
              <a:extLst>
                <a:ext uri="{FF2B5EF4-FFF2-40B4-BE49-F238E27FC236}">
                  <a16:creationId xmlns:a16="http://schemas.microsoft.com/office/drawing/2014/main" id="{90083F4E-FB69-E21E-477E-FBE823BFCE96}"/>
                </a:ext>
              </a:extLst>
            </p:cNvPr>
            <p:cNvSpPr txBox="1"/>
            <p:nvPr/>
          </p:nvSpPr>
          <p:spPr>
            <a:xfrm>
              <a:off x="2562629" y="1453483"/>
              <a:ext cx="771698" cy="307777"/>
            </a:xfrm>
            <a:prstGeom prst="rect">
              <a:avLst/>
            </a:prstGeom>
            <a:noFill/>
          </p:spPr>
          <p:txBody>
            <a:bodyPr wrap="square">
              <a:spAutoFit/>
            </a:bodyPr>
            <a:lstStyle/>
            <a:p>
              <a:pPr algn="just"/>
              <a:r>
                <a:rPr lang="en-US" sz="1400" b="1" dirty="0">
                  <a:solidFill>
                    <a:srgbClr val="B7BE2D"/>
                  </a:solidFill>
                </a:rPr>
                <a:t>TFNPs</a:t>
              </a:r>
            </a:p>
          </p:txBody>
        </p:sp>
      </p:grpSp>
      <p:grpSp>
        <p:nvGrpSpPr>
          <p:cNvPr id="10" name="Gruppieren 9">
            <a:extLst>
              <a:ext uri="{FF2B5EF4-FFF2-40B4-BE49-F238E27FC236}">
                <a16:creationId xmlns:a16="http://schemas.microsoft.com/office/drawing/2014/main" id="{25D0E055-4877-C6A8-6754-7FDC1996DE5E}"/>
              </a:ext>
            </a:extLst>
          </p:cNvPr>
          <p:cNvGrpSpPr/>
          <p:nvPr/>
        </p:nvGrpSpPr>
        <p:grpSpPr>
          <a:xfrm>
            <a:off x="5733729" y="1453483"/>
            <a:ext cx="2647769" cy="2626294"/>
            <a:chOff x="5716847" y="1453483"/>
            <a:chExt cx="2647769" cy="2626294"/>
          </a:xfrm>
        </p:grpSpPr>
        <p:pic>
          <p:nvPicPr>
            <p:cNvPr id="6" name="Grafik 5" descr="Ein Bild, das Im Haus, Puder, Essen, Boden enthält.&#10;&#10;Automatisch generierte Beschreibung">
              <a:extLst>
                <a:ext uri="{FF2B5EF4-FFF2-40B4-BE49-F238E27FC236}">
                  <a16:creationId xmlns:a16="http://schemas.microsoft.com/office/drawing/2014/main" id="{CB49A0A7-F090-8963-6A63-915F5C1AC5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6847" y="1480858"/>
              <a:ext cx="2592000" cy="2598919"/>
            </a:xfrm>
            <a:prstGeom prst="rect">
              <a:avLst/>
            </a:prstGeom>
          </p:spPr>
        </p:pic>
        <p:sp>
          <p:nvSpPr>
            <p:cNvPr id="15" name="Textfeld 14">
              <a:extLst>
                <a:ext uri="{FF2B5EF4-FFF2-40B4-BE49-F238E27FC236}">
                  <a16:creationId xmlns:a16="http://schemas.microsoft.com/office/drawing/2014/main" id="{A0A6C4E9-1C4C-7B0E-9AE1-CF405CFC96E6}"/>
                </a:ext>
              </a:extLst>
            </p:cNvPr>
            <p:cNvSpPr txBox="1"/>
            <p:nvPr/>
          </p:nvSpPr>
          <p:spPr>
            <a:xfrm>
              <a:off x="7728980" y="1453483"/>
              <a:ext cx="635636" cy="307777"/>
            </a:xfrm>
            <a:prstGeom prst="rect">
              <a:avLst/>
            </a:prstGeom>
            <a:noFill/>
          </p:spPr>
          <p:txBody>
            <a:bodyPr wrap="square">
              <a:spAutoFit/>
            </a:bodyPr>
            <a:lstStyle/>
            <a:p>
              <a:pPr algn="just"/>
              <a:r>
                <a:rPr lang="en-US" sz="1400" b="1" dirty="0">
                  <a:solidFill>
                    <a:srgbClr val="B7BE2D"/>
                  </a:solidFill>
                </a:rPr>
                <a:t>Snus</a:t>
              </a:r>
            </a:p>
          </p:txBody>
        </p:sp>
      </p:grpSp>
      <p:sp>
        <p:nvSpPr>
          <p:cNvPr id="4" name="Textfeld 3">
            <a:extLst>
              <a:ext uri="{FF2B5EF4-FFF2-40B4-BE49-F238E27FC236}">
                <a16:creationId xmlns:a16="http://schemas.microsoft.com/office/drawing/2014/main" id="{E49757BD-DCB0-3933-F45D-63BC54A08D89}"/>
              </a:ext>
            </a:extLst>
          </p:cNvPr>
          <p:cNvSpPr txBox="1"/>
          <p:nvPr/>
        </p:nvSpPr>
        <p:spPr>
          <a:xfrm>
            <a:off x="6439830" y="625552"/>
            <a:ext cx="6099716" cy="369332"/>
          </a:xfrm>
          <a:prstGeom prst="rect">
            <a:avLst/>
          </a:prstGeom>
          <a:noFill/>
        </p:spPr>
        <p:txBody>
          <a:bodyPr wrap="square">
            <a:spAutoFit/>
          </a:bodyPr>
          <a:lstStyle/>
          <a:p>
            <a:r>
              <a:rPr lang="en-US" dirty="0"/>
              <a:t>(Imperial Brands products not sold in the U.S.)</a:t>
            </a:r>
            <a:endParaRPr lang="de-DE" dirty="0"/>
          </a:p>
        </p:txBody>
      </p:sp>
      <p:sp>
        <p:nvSpPr>
          <p:cNvPr id="7" name="Textfeld 6">
            <a:extLst>
              <a:ext uri="{FF2B5EF4-FFF2-40B4-BE49-F238E27FC236}">
                <a16:creationId xmlns:a16="http://schemas.microsoft.com/office/drawing/2014/main" id="{A6BE87D6-1002-09D8-FDBB-86F7C2C0B070}"/>
              </a:ext>
            </a:extLst>
          </p:cNvPr>
          <p:cNvSpPr txBox="1"/>
          <p:nvPr/>
        </p:nvSpPr>
        <p:spPr>
          <a:xfrm>
            <a:off x="940807" y="6102899"/>
            <a:ext cx="2842445" cy="349583"/>
          </a:xfrm>
          <a:prstGeom prst="rect">
            <a:avLst/>
          </a:prstGeom>
          <a:noFill/>
        </p:spPr>
        <p:txBody>
          <a:bodyPr wrap="none" rtlCol="0">
            <a:spAutoFit/>
          </a:bodyPr>
          <a:lstStyle/>
          <a:p>
            <a:pPr>
              <a:lnSpc>
                <a:spcPct val="114000"/>
              </a:lnSpc>
            </a:pPr>
            <a:r>
              <a:rPr lang="de-DE" sz="1600" baseline="30000" dirty="0"/>
              <a:t>a</a:t>
            </a:r>
            <a:r>
              <a:rPr lang="de-DE" sz="1600" dirty="0"/>
              <a:t> </a:t>
            </a:r>
            <a:r>
              <a:rPr lang="de-DE" sz="1400" dirty="0" err="1"/>
              <a:t>From</a:t>
            </a:r>
            <a:r>
              <a:rPr lang="de-DE" sz="1400" dirty="0"/>
              <a:t> </a:t>
            </a:r>
            <a:r>
              <a:rPr lang="de-DE" sz="1400" dirty="0" err="1"/>
              <a:t>combusted</a:t>
            </a:r>
            <a:r>
              <a:rPr lang="de-DE" sz="1400" dirty="0"/>
              <a:t> </a:t>
            </a:r>
            <a:r>
              <a:rPr lang="de-DE" sz="1400" dirty="0" err="1"/>
              <a:t>cigarette</a:t>
            </a:r>
            <a:r>
              <a:rPr lang="de-DE" sz="1400" dirty="0"/>
              <a:t> </a:t>
            </a:r>
            <a:r>
              <a:rPr lang="de-DE" sz="1400" dirty="0" err="1"/>
              <a:t>data</a:t>
            </a:r>
            <a:r>
              <a:rPr lang="de-DE" sz="1400" dirty="0"/>
              <a:t>.</a:t>
            </a:r>
            <a:endParaRPr lang="de-DE" sz="1600" dirty="0"/>
          </a:p>
        </p:txBody>
      </p:sp>
    </p:spTree>
    <p:extLst>
      <p:ext uri="{BB962C8B-B14F-4D97-AF65-F5344CB8AC3E}">
        <p14:creationId xmlns:p14="http://schemas.microsoft.com/office/powerpoint/2010/main" val="20968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FC0FD6-A25D-C76D-5BA8-1D012A4BE754}"/>
              </a:ext>
            </a:extLst>
          </p:cNvPr>
          <p:cNvSpPr>
            <a:spLocks noGrp="1"/>
          </p:cNvSpPr>
          <p:nvPr>
            <p:ph type="title"/>
          </p:nvPr>
        </p:nvSpPr>
        <p:spPr>
          <a:xfrm>
            <a:off x="670984" y="601193"/>
            <a:ext cx="10071295" cy="438907"/>
          </a:xfrm>
        </p:spPr>
        <p:txBody>
          <a:bodyPr/>
          <a:lstStyle/>
          <a:p>
            <a:r>
              <a:rPr lang="en-US" sz="3200" b="0" i="0" u="none" strike="noStrike" baseline="0" dirty="0">
                <a:latin typeface="AdvTimRomLiebert"/>
              </a:rPr>
              <a:t>Sample preparation - extraction techniques</a:t>
            </a:r>
            <a:endParaRPr lang="de-DE" dirty="0"/>
          </a:p>
        </p:txBody>
      </p:sp>
      <p:sp>
        <p:nvSpPr>
          <p:cNvPr id="3" name="Inhaltsplatzhalter 2">
            <a:extLst>
              <a:ext uri="{FF2B5EF4-FFF2-40B4-BE49-F238E27FC236}">
                <a16:creationId xmlns:a16="http://schemas.microsoft.com/office/drawing/2014/main" id="{E9D96228-1115-A8E9-2312-875B502711A3}"/>
              </a:ext>
            </a:extLst>
          </p:cNvPr>
          <p:cNvSpPr>
            <a:spLocks noGrp="1"/>
          </p:cNvSpPr>
          <p:nvPr>
            <p:ph idx="1"/>
          </p:nvPr>
        </p:nvSpPr>
        <p:spPr>
          <a:xfrm>
            <a:off x="670984" y="1603811"/>
            <a:ext cx="10570756" cy="3650378"/>
          </a:xfrm>
        </p:spPr>
        <p:txBody>
          <a:bodyPr/>
          <a:lstStyle/>
          <a:p>
            <a:pPr algn="just">
              <a:lnSpc>
                <a:spcPct val="100000"/>
              </a:lnSpc>
              <a:spcAft>
                <a:spcPts val="2400"/>
              </a:spcAft>
            </a:pPr>
            <a:r>
              <a:rPr lang="en-US" sz="2000" b="0" i="0" u="none" strike="noStrike" baseline="0" dirty="0">
                <a:latin typeface="+mn-lt"/>
              </a:rPr>
              <a:t>A range of extraction techniques have been reported for the testing of oral tobacco products (such as Snus), including PBS, DMSO, cell media, and complete artificial saliva. Each have their own advantages and limitations. </a:t>
            </a:r>
          </a:p>
          <a:p>
            <a:pPr algn="just">
              <a:lnSpc>
                <a:spcPct val="100000"/>
              </a:lnSpc>
              <a:spcAft>
                <a:spcPts val="2400"/>
              </a:spcAft>
            </a:pPr>
            <a:r>
              <a:rPr lang="en-US" sz="2000" b="0" i="0" u="none" strike="noStrike" baseline="0" dirty="0">
                <a:latin typeface="+mn-lt"/>
              </a:rPr>
              <a:t>Artificial saliva and cell media are highly variable between batches and suppliers, making it challenging to generate a uniformed exposure system.</a:t>
            </a:r>
          </a:p>
          <a:p>
            <a:pPr algn="just">
              <a:lnSpc>
                <a:spcPct val="100000"/>
              </a:lnSpc>
              <a:spcAft>
                <a:spcPts val="2400"/>
              </a:spcAft>
            </a:pPr>
            <a:r>
              <a:rPr lang="en-US" sz="2000" b="0" i="0" u="none" strike="noStrike" baseline="0" dirty="0">
                <a:latin typeface="+mn-lt"/>
              </a:rPr>
              <a:t>The chemical simplicity of PBS allows for the generated extract to be quantified for nicotine without any potential confounding interference due to cell medium constituents, for example, protein binding, and can be used in multiple, independent assays (different assays will require different cell </a:t>
            </a:r>
            <a:r>
              <a:rPr lang="de-DE" sz="2000" b="0" i="0" u="none" strike="noStrike" baseline="0" dirty="0">
                <a:latin typeface="+mn-lt"/>
              </a:rPr>
              <a:t>medium).</a:t>
            </a:r>
            <a:endParaRPr lang="de-DE" sz="2800" dirty="0">
              <a:latin typeface="+mn-lt"/>
            </a:endParaRPr>
          </a:p>
        </p:txBody>
      </p:sp>
    </p:spTree>
    <p:extLst>
      <p:ext uri="{BB962C8B-B14F-4D97-AF65-F5344CB8AC3E}">
        <p14:creationId xmlns:p14="http://schemas.microsoft.com/office/powerpoint/2010/main" val="368850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9289610" cy="438150"/>
          </a:xfrm>
        </p:spPr>
        <p:txBody>
          <a:bodyPr/>
          <a:lstStyle/>
          <a:p>
            <a:r>
              <a:rPr lang="en-US" sz="3200" b="0" i="0" u="none" strike="noStrike" baseline="0" dirty="0">
                <a:latin typeface="AdvP6ECA"/>
              </a:rPr>
              <a:t>Extract generation - TFNP and snus </a:t>
            </a:r>
            <a:endParaRPr lang="de-DE" sz="800" dirty="0"/>
          </a:p>
        </p:txBody>
      </p:sp>
      <p:sp>
        <p:nvSpPr>
          <p:cNvPr id="3" name="Textfeld 2">
            <a:extLst>
              <a:ext uri="{FF2B5EF4-FFF2-40B4-BE49-F238E27FC236}">
                <a16:creationId xmlns:a16="http://schemas.microsoft.com/office/drawing/2014/main" id="{1CF27C18-3105-A13D-C0BC-52D95B55248A}"/>
              </a:ext>
            </a:extLst>
          </p:cNvPr>
          <p:cNvSpPr txBox="1"/>
          <p:nvPr/>
        </p:nvSpPr>
        <p:spPr>
          <a:xfrm>
            <a:off x="671513" y="2101980"/>
            <a:ext cx="8885237" cy="3785652"/>
          </a:xfrm>
          <a:prstGeom prst="rect">
            <a:avLst/>
          </a:prstGeom>
          <a:noFill/>
        </p:spPr>
        <p:txBody>
          <a:bodyPr wrap="square" lIns="91440" tIns="45720" rIns="91440" bIns="45720" anchor="t">
            <a:spAutoFit/>
          </a:bodyPr>
          <a:lstStyle/>
          <a:p>
            <a:r>
              <a:rPr lang="en-US" sz="2000" b="0" i="0" u="none" strike="noStrike" baseline="0" dirty="0"/>
              <a:t>In brief, </a:t>
            </a:r>
          </a:p>
          <a:p>
            <a:pPr marL="714375" lvl="1" indent="-357188">
              <a:spcBef>
                <a:spcPts val="600"/>
              </a:spcBef>
              <a:buFont typeface="+mj-lt"/>
              <a:buAutoNum type="arabicParenR"/>
            </a:pPr>
            <a:r>
              <a:rPr lang="en-US" sz="2000" b="0" i="0" u="none" strike="noStrike" baseline="0" dirty="0"/>
              <a:t>6 g of TFNPs or Snus were covered with 20 mL phosphate-buffered saline (PBS) as extraction medium in a 50 ml </a:t>
            </a:r>
            <a:r>
              <a:rPr lang="en-US" sz="2000" dirty="0"/>
              <a:t>tube (~ 300 mg/mL)</a:t>
            </a:r>
            <a:endParaRPr lang="en-US" sz="2000" b="0" i="0" u="none" strike="noStrike" baseline="0" dirty="0"/>
          </a:p>
          <a:p>
            <a:pPr marL="714375" lvl="1" indent="-357188">
              <a:spcBef>
                <a:spcPts val="600"/>
              </a:spcBef>
              <a:buFont typeface="+mj-lt"/>
              <a:buAutoNum type="arabicParenR"/>
            </a:pPr>
            <a:r>
              <a:rPr lang="en-US" sz="2000" dirty="0"/>
              <a:t>This was then agitated </a:t>
            </a:r>
            <a:r>
              <a:rPr lang="en-US" sz="2000" b="0" i="0" u="none" strike="noStrike" baseline="0" dirty="0"/>
              <a:t>at 600 rpm for 1 hour</a:t>
            </a:r>
            <a:endParaRPr lang="en-US" sz="2000" b="0" i="0" u="none" strike="noStrike" baseline="0" dirty="0">
              <a:cs typeface="Arial"/>
            </a:endParaRPr>
          </a:p>
          <a:p>
            <a:pPr marL="714375" lvl="1" indent="-357188">
              <a:spcBef>
                <a:spcPts val="600"/>
              </a:spcBef>
              <a:buFont typeface="+mj-lt"/>
              <a:buAutoNum type="arabicParenR"/>
            </a:pPr>
            <a:r>
              <a:rPr lang="en-US" sz="2000" dirty="0"/>
              <a:t>The solution was then</a:t>
            </a:r>
            <a:r>
              <a:rPr lang="en-US" sz="2000" strike="sngStrike" dirty="0"/>
              <a:t> </a:t>
            </a:r>
            <a:r>
              <a:rPr lang="en-US" sz="2000" dirty="0"/>
              <a:t>centrifuged</a:t>
            </a:r>
            <a:r>
              <a:rPr lang="en-US" sz="2000" b="0" i="0" u="none" strike="noStrike" baseline="0" dirty="0"/>
              <a:t> and </a:t>
            </a:r>
            <a:r>
              <a:rPr lang="en-US" sz="2000" dirty="0"/>
              <a:t>ﬁltered</a:t>
            </a:r>
            <a:r>
              <a:rPr lang="en-US" sz="2000" b="0" i="0" u="none" strike="noStrike" baseline="0" dirty="0"/>
              <a:t> through 0.45 and 0.2</a:t>
            </a:r>
            <a:r>
              <a:rPr lang="en-US" sz="2000" dirty="0"/>
              <a:t> µ</a:t>
            </a:r>
            <a:r>
              <a:rPr lang="en-US" sz="2000" b="0" i="0" u="none" strike="noStrike" baseline="0" dirty="0"/>
              <a:t>m sterile ﬁlters</a:t>
            </a:r>
            <a:endParaRPr lang="en-US" sz="2000" b="0" i="0" u="none" strike="noStrike" baseline="0" dirty="0">
              <a:cs typeface="Arial"/>
            </a:endParaRPr>
          </a:p>
          <a:p>
            <a:pPr marL="714375" lvl="1" indent="-357188">
              <a:spcBef>
                <a:spcPts val="600"/>
              </a:spcBef>
              <a:buFont typeface="+mj-lt"/>
              <a:buAutoNum type="arabicParenR"/>
            </a:pPr>
            <a:r>
              <a:rPr lang="en-US" sz="2000" dirty="0"/>
              <a:t>A</a:t>
            </a:r>
            <a:r>
              <a:rPr lang="en-US" sz="2000" b="0" i="0" u="none" strike="noStrike" baseline="0" dirty="0"/>
              <a:t>liquots of 500 µL per extract were frozen at -80°C</a:t>
            </a:r>
          </a:p>
          <a:p>
            <a:endParaRPr lang="en-US" sz="2000" dirty="0"/>
          </a:p>
          <a:p>
            <a:r>
              <a:rPr lang="en-US" sz="2000" b="0" i="0" u="none" strike="noStrike" baseline="0" dirty="0"/>
              <a:t>Three independent extracts for each OND test article were generated. Nicotine was used as a marker for evaluating extraction efﬁciency. </a:t>
            </a:r>
          </a:p>
          <a:p>
            <a:r>
              <a:rPr lang="en-US" sz="2000" b="0" i="0" u="none" strike="noStrike" baseline="0" dirty="0"/>
              <a:t>The average extraction efﬁciency in this study was 66%–75%. </a:t>
            </a:r>
          </a:p>
        </p:txBody>
      </p:sp>
      <p:sp>
        <p:nvSpPr>
          <p:cNvPr id="2" name="Textfeld 1">
            <a:extLst>
              <a:ext uri="{FF2B5EF4-FFF2-40B4-BE49-F238E27FC236}">
                <a16:creationId xmlns:a16="http://schemas.microsoft.com/office/drawing/2014/main" id="{A2AF3577-6196-FDEB-A30D-CC5578E9A1ED}"/>
              </a:ext>
            </a:extLst>
          </p:cNvPr>
          <p:cNvSpPr txBox="1"/>
          <p:nvPr/>
        </p:nvSpPr>
        <p:spPr>
          <a:xfrm>
            <a:off x="1464944" y="6447127"/>
            <a:ext cx="2718435" cy="261610"/>
          </a:xfrm>
          <a:prstGeom prst="rect">
            <a:avLst/>
          </a:prstGeom>
          <a:noFill/>
        </p:spPr>
        <p:txBody>
          <a:bodyPr wrap="square">
            <a:spAutoFit/>
          </a:bodyPr>
          <a:lstStyle/>
          <a:p>
            <a:r>
              <a:rPr lang="en-US" sz="1100" dirty="0"/>
              <a:t>OND, Oral Nicotine Delivery</a:t>
            </a:r>
            <a:endParaRPr lang="de-DE" sz="1100" dirty="0"/>
          </a:p>
        </p:txBody>
      </p:sp>
      <p:pic>
        <p:nvPicPr>
          <p:cNvPr id="6" name="Grafik 5" descr="Ein Bild, das Im Haus, Softdrink, Deckel, Behälter für Lebensmittellagerung enthält.&#10;&#10;Automatisch generierte Beschreibung">
            <a:extLst>
              <a:ext uri="{FF2B5EF4-FFF2-40B4-BE49-F238E27FC236}">
                <a16:creationId xmlns:a16="http://schemas.microsoft.com/office/drawing/2014/main" id="{8ABF1E97-C259-E72A-5DD3-12E00C14BFD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9738310" y="2101980"/>
            <a:ext cx="2198912" cy="3278231"/>
          </a:xfrm>
          <a:prstGeom prst="rect">
            <a:avLst/>
          </a:prstGeom>
        </p:spPr>
      </p:pic>
      <p:sp>
        <p:nvSpPr>
          <p:cNvPr id="7" name="Textfeld 6">
            <a:extLst>
              <a:ext uri="{FF2B5EF4-FFF2-40B4-BE49-F238E27FC236}">
                <a16:creationId xmlns:a16="http://schemas.microsoft.com/office/drawing/2014/main" id="{E9EFA4D2-DE43-A618-1A6B-4E0E5D6BDE2C}"/>
              </a:ext>
            </a:extLst>
          </p:cNvPr>
          <p:cNvSpPr txBox="1"/>
          <p:nvPr/>
        </p:nvSpPr>
        <p:spPr>
          <a:xfrm>
            <a:off x="9970723" y="4141239"/>
            <a:ext cx="756938" cy="285335"/>
          </a:xfrm>
          <a:prstGeom prst="rect">
            <a:avLst/>
          </a:prstGeom>
          <a:noFill/>
        </p:spPr>
        <p:txBody>
          <a:bodyPr wrap="none" rtlCol="0">
            <a:spAutoFit/>
          </a:bodyPr>
          <a:lstStyle/>
          <a:p>
            <a:pPr>
              <a:lnSpc>
                <a:spcPct val="114000"/>
              </a:lnSpc>
            </a:pPr>
            <a:r>
              <a:rPr lang="de-DE" sz="1200" b="1" dirty="0"/>
              <a:t>TFNP#3</a:t>
            </a:r>
          </a:p>
        </p:txBody>
      </p:sp>
      <p:sp>
        <p:nvSpPr>
          <p:cNvPr id="8" name="Textfeld 7">
            <a:extLst>
              <a:ext uri="{FF2B5EF4-FFF2-40B4-BE49-F238E27FC236}">
                <a16:creationId xmlns:a16="http://schemas.microsoft.com/office/drawing/2014/main" id="{58F524D1-739D-DE3B-C960-ED938C8CD4D5}"/>
              </a:ext>
            </a:extLst>
          </p:cNvPr>
          <p:cNvSpPr txBox="1"/>
          <p:nvPr/>
        </p:nvSpPr>
        <p:spPr>
          <a:xfrm>
            <a:off x="11085643" y="4141239"/>
            <a:ext cx="561372" cy="285335"/>
          </a:xfrm>
          <a:prstGeom prst="rect">
            <a:avLst/>
          </a:prstGeom>
          <a:noFill/>
        </p:spPr>
        <p:txBody>
          <a:bodyPr wrap="none" rtlCol="0">
            <a:spAutoFit/>
          </a:bodyPr>
          <a:lstStyle/>
          <a:p>
            <a:pPr>
              <a:lnSpc>
                <a:spcPct val="114000"/>
              </a:lnSpc>
            </a:pPr>
            <a:r>
              <a:rPr lang="de-DE" sz="1200" b="1" dirty="0">
                <a:solidFill>
                  <a:schemeClr val="bg1"/>
                </a:solidFill>
              </a:rPr>
              <a:t>Snus</a:t>
            </a:r>
          </a:p>
        </p:txBody>
      </p:sp>
      <p:sp>
        <p:nvSpPr>
          <p:cNvPr id="9" name="Textfeld 8">
            <a:extLst>
              <a:ext uri="{FF2B5EF4-FFF2-40B4-BE49-F238E27FC236}">
                <a16:creationId xmlns:a16="http://schemas.microsoft.com/office/drawing/2014/main" id="{AE526234-3D41-B0E9-3E47-CE26567262D5}"/>
              </a:ext>
            </a:extLst>
          </p:cNvPr>
          <p:cNvSpPr txBox="1"/>
          <p:nvPr/>
        </p:nvSpPr>
        <p:spPr>
          <a:xfrm>
            <a:off x="671514" y="1245365"/>
            <a:ext cx="10145170" cy="707886"/>
          </a:xfrm>
          <a:prstGeom prst="rect">
            <a:avLst/>
          </a:prstGeom>
          <a:noFill/>
        </p:spPr>
        <p:txBody>
          <a:bodyPr wrap="square" lIns="91440" tIns="45720" rIns="91440" bIns="45720" anchor="t">
            <a:spAutoFit/>
          </a:bodyPr>
          <a:lstStyle/>
          <a:p>
            <a:pPr algn="just"/>
            <a:r>
              <a:rPr lang="en-US" sz="2000" b="0" i="0" u="none" strike="noStrike" baseline="0"/>
              <a:t>TFNPs and Snus </a:t>
            </a:r>
            <a:r>
              <a:rPr lang="en-US" sz="2000"/>
              <a:t>extracts were generated based</a:t>
            </a:r>
            <a:r>
              <a:rPr lang="en-US" sz="2000" b="0" i="0" u="none" strike="noStrike" baseline="0"/>
              <a:t> on </a:t>
            </a:r>
            <a:r>
              <a:rPr lang="en-US" sz="2000" b="0" i="0" u="none" strike="sngStrike" baseline="0"/>
              <a:t>-</a:t>
            </a:r>
            <a:r>
              <a:rPr lang="en-US" sz="2000" b="0" i="0" u="none" strike="noStrike" baseline="0"/>
              <a:t> Biological evaluation of medical devices ISO 10993-12 </a:t>
            </a:r>
            <a:r>
              <a:rPr lang="en-US" sz="2000"/>
              <a:t>for exaggerated extraction.</a:t>
            </a:r>
          </a:p>
        </p:txBody>
      </p:sp>
    </p:spTree>
    <p:extLst>
      <p:ext uri="{BB962C8B-B14F-4D97-AF65-F5344CB8AC3E}">
        <p14:creationId xmlns:p14="http://schemas.microsoft.com/office/powerpoint/2010/main" val="285128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9289610" cy="438150"/>
          </a:xfrm>
        </p:spPr>
        <p:txBody>
          <a:bodyPr/>
          <a:lstStyle/>
          <a:p>
            <a:r>
              <a:rPr lang="en-US" sz="3200" b="0" i="0" u="none" strike="noStrike" baseline="0" dirty="0">
                <a:latin typeface="AdvP6ECA"/>
              </a:rPr>
              <a:t>Extract generation</a:t>
            </a:r>
            <a:endParaRPr lang="en-US" sz="800" dirty="0"/>
          </a:p>
        </p:txBody>
      </p:sp>
      <p:sp>
        <p:nvSpPr>
          <p:cNvPr id="8" name="Textfeld 7">
            <a:extLst>
              <a:ext uri="{FF2B5EF4-FFF2-40B4-BE49-F238E27FC236}">
                <a16:creationId xmlns:a16="http://schemas.microsoft.com/office/drawing/2014/main" id="{D70D5E10-D8D7-F919-7760-79E9E149546D}"/>
              </a:ext>
            </a:extLst>
          </p:cNvPr>
          <p:cNvSpPr txBox="1"/>
          <p:nvPr/>
        </p:nvSpPr>
        <p:spPr>
          <a:xfrm>
            <a:off x="2059712" y="4500318"/>
            <a:ext cx="6944329" cy="307777"/>
          </a:xfrm>
          <a:prstGeom prst="rect">
            <a:avLst/>
          </a:prstGeom>
          <a:noFill/>
        </p:spPr>
        <p:txBody>
          <a:bodyPr wrap="square">
            <a:spAutoFit/>
          </a:bodyPr>
          <a:lstStyle/>
          <a:p>
            <a:r>
              <a:rPr lang="en-US" sz="1400" b="1" dirty="0"/>
              <a:t>Nicotine content of TPM in DMSO, TNFP, and Snus PBS Extracts</a:t>
            </a:r>
          </a:p>
        </p:txBody>
      </p:sp>
      <p:sp>
        <p:nvSpPr>
          <p:cNvPr id="10" name="Textfeld 9">
            <a:extLst>
              <a:ext uri="{FF2B5EF4-FFF2-40B4-BE49-F238E27FC236}">
                <a16:creationId xmlns:a16="http://schemas.microsoft.com/office/drawing/2014/main" id="{B3CBB070-3004-6F78-7289-712D20D9952A}"/>
              </a:ext>
            </a:extLst>
          </p:cNvPr>
          <p:cNvSpPr txBox="1"/>
          <p:nvPr/>
        </p:nvSpPr>
        <p:spPr>
          <a:xfrm>
            <a:off x="2043809" y="4827342"/>
            <a:ext cx="6639529" cy="1313180"/>
          </a:xfrm>
          <a:prstGeom prst="rect">
            <a:avLst/>
          </a:prstGeom>
          <a:noFill/>
        </p:spPr>
        <p:txBody>
          <a:bodyPr wrap="square">
            <a:spAutoFit/>
          </a:bodyPr>
          <a:lstStyle/>
          <a:p>
            <a:pPr>
              <a:spcAft>
                <a:spcPts val="1200"/>
              </a:spcAft>
              <a:tabLst>
                <a:tab pos="2870200" algn="l"/>
                <a:tab pos="3048000" algn="l"/>
              </a:tabLst>
            </a:pPr>
            <a:r>
              <a:rPr lang="en-US" sz="1600" b="1" i="1" dirty="0"/>
              <a:t>Product extracted 	mg nicotine/mL solvent </a:t>
            </a:r>
            <a:r>
              <a:rPr lang="en-US" sz="1600" i="1" dirty="0"/>
              <a:t>(±SD; n=3)</a:t>
            </a:r>
          </a:p>
          <a:p>
            <a:pPr>
              <a:lnSpc>
                <a:spcPts val="1600"/>
              </a:lnSpc>
              <a:tabLst>
                <a:tab pos="2870200" algn="l"/>
                <a:tab pos="3048000" algn="l"/>
              </a:tabLst>
            </a:pPr>
            <a:r>
              <a:rPr lang="en-US" sz="1400" dirty="0"/>
              <a:t>  TFNP #2 PBS 		1.70 ± 0.07 mg/mL PBS</a:t>
            </a:r>
          </a:p>
          <a:p>
            <a:pPr>
              <a:lnSpc>
                <a:spcPts val="1600"/>
              </a:lnSpc>
              <a:tabLst>
                <a:tab pos="2870200" algn="l"/>
                <a:tab pos="3048000" algn="l"/>
              </a:tabLst>
            </a:pPr>
            <a:r>
              <a:rPr lang="en-US" sz="1400" dirty="0"/>
              <a:t>  TFNP #3 PBS 		2.51 ± 0.15 mg/mL PBS</a:t>
            </a:r>
          </a:p>
          <a:p>
            <a:pPr>
              <a:lnSpc>
                <a:spcPts val="1600"/>
              </a:lnSpc>
              <a:tabLst>
                <a:tab pos="2870200" algn="l"/>
                <a:tab pos="3048000" algn="l"/>
              </a:tabLst>
            </a:pPr>
            <a:r>
              <a:rPr lang="en-US" sz="1400" dirty="0"/>
              <a:t>  Snus PBS 		2.59 ± 0.10 mg/mL PBS</a:t>
            </a:r>
          </a:p>
          <a:p>
            <a:pPr>
              <a:lnSpc>
                <a:spcPts val="1600"/>
              </a:lnSpc>
              <a:tabLst>
                <a:tab pos="2870200" algn="l"/>
                <a:tab pos="3048000" algn="l"/>
              </a:tabLst>
            </a:pPr>
            <a:r>
              <a:rPr lang="en-US" sz="1400" dirty="0"/>
              <a:t>  1R6F TPM 		1.35 mg/mL DMSO</a:t>
            </a:r>
            <a:endParaRPr lang="en-US" sz="1600" dirty="0"/>
          </a:p>
        </p:txBody>
      </p:sp>
      <p:grpSp>
        <p:nvGrpSpPr>
          <p:cNvPr id="6" name="Gruppieren 5">
            <a:extLst>
              <a:ext uri="{FF2B5EF4-FFF2-40B4-BE49-F238E27FC236}">
                <a16:creationId xmlns:a16="http://schemas.microsoft.com/office/drawing/2014/main" id="{AA5C901A-38EC-6C93-032B-AAD596477259}"/>
              </a:ext>
            </a:extLst>
          </p:cNvPr>
          <p:cNvGrpSpPr/>
          <p:nvPr/>
        </p:nvGrpSpPr>
        <p:grpSpPr>
          <a:xfrm>
            <a:off x="2063475" y="4827342"/>
            <a:ext cx="6639529" cy="1403876"/>
            <a:chOff x="1921626" y="3922508"/>
            <a:chExt cx="4907722" cy="1403876"/>
          </a:xfrm>
        </p:grpSpPr>
        <p:cxnSp>
          <p:nvCxnSpPr>
            <p:cNvPr id="12" name="Gerader Verbinder 11">
              <a:extLst>
                <a:ext uri="{FF2B5EF4-FFF2-40B4-BE49-F238E27FC236}">
                  <a16:creationId xmlns:a16="http://schemas.microsoft.com/office/drawing/2014/main" id="{0CC670B9-FDB8-98DD-AA5B-AB3646BBCE66}"/>
                </a:ext>
              </a:extLst>
            </p:cNvPr>
            <p:cNvCxnSpPr>
              <a:cxnSpLocks/>
            </p:cNvCxnSpPr>
            <p:nvPr/>
          </p:nvCxnSpPr>
          <p:spPr>
            <a:xfrm>
              <a:off x="1921626" y="4303419"/>
              <a:ext cx="49077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5EB8863-9E92-96CE-B37F-015E8C6C52DE}"/>
                </a:ext>
              </a:extLst>
            </p:cNvPr>
            <p:cNvCxnSpPr>
              <a:cxnSpLocks/>
            </p:cNvCxnSpPr>
            <p:nvPr/>
          </p:nvCxnSpPr>
          <p:spPr>
            <a:xfrm>
              <a:off x="1921626" y="5326384"/>
              <a:ext cx="49077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CF2BA091-4B7A-4D40-4B0D-AD8A3B66D9D2}"/>
                </a:ext>
              </a:extLst>
            </p:cNvPr>
            <p:cNvCxnSpPr>
              <a:cxnSpLocks/>
            </p:cNvCxnSpPr>
            <p:nvPr/>
          </p:nvCxnSpPr>
          <p:spPr>
            <a:xfrm>
              <a:off x="1921626" y="3922508"/>
              <a:ext cx="49077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feld 3">
            <a:extLst>
              <a:ext uri="{FF2B5EF4-FFF2-40B4-BE49-F238E27FC236}">
                <a16:creationId xmlns:a16="http://schemas.microsoft.com/office/drawing/2014/main" id="{4F0B81DC-7174-CFFB-D31D-33F054AD3DC6}"/>
              </a:ext>
            </a:extLst>
          </p:cNvPr>
          <p:cNvSpPr txBox="1"/>
          <p:nvPr/>
        </p:nvSpPr>
        <p:spPr>
          <a:xfrm>
            <a:off x="833929" y="1255021"/>
            <a:ext cx="10781170" cy="1415772"/>
          </a:xfrm>
          <a:prstGeom prst="rect">
            <a:avLst/>
          </a:prstGeom>
          <a:noFill/>
        </p:spPr>
        <p:txBody>
          <a:bodyPr wrap="square" lIns="91440" tIns="45720" rIns="91440" bIns="45720" anchor="t">
            <a:spAutoFit/>
          </a:bodyPr>
          <a:lstStyle/>
          <a:p>
            <a:pPr marL="175895" indent="-175895">
              <a:buFont typeface="Wingdings" panose="05000000000000000000" pitchFamily="2" charset="2"/>
              <a:buChar char="Ø"/>
            </a:pPr>
            <a:r>
              <a:rPr lang="en-US" dirty="0"/>
              <a:t> </a:t>
            </a:r>
            <a:r>
              <a:rPr lang="en-US" sz="2000" dirty="0"/>
              <a:t>Total particulate matter (TPM) of 1R6F </a:t>
            </a:r>
            <a:endParaRPr lang="en-US" dirty="0"/>
          </a:p>
          <a:p>
            <a:pPr marL="448945" lvl="1" indent="-117475">
              <a:buFont typeface="Symbol" panose="05050102010706020507" pitchFamily="18" charset="2"/>
              <a:buChar char="-"/>
            </a:pPr>
            <a:r>
              <a:rPr lang="en-US" dirty="0"/>
              <a:t> cigarettes were conditioned at 22°C and 60% relative humidity according to the ISO standard 3402</a:t>
            </a:r>
            <a:endParaRPr lang="en-US" dirty="0">
              <a:cs typeface="Arial" panose="020B0604020202020204"/>
            </a:endParaRPr>
          </a:p>
          <a:p>
            <a:pPr marL="448945" lvl="1" indent="-117475">
              <a:buFont typeface="Symbol" panose="05050102010706020507" pitchFamily="18" charset="2"/>
              <a:buChar char="-"/>
            </a:pPr>
            <a:r>
              <a:rPr lang="en-US" dirty="0"/>
              <a:t> after conditioning the cigarettes were smoked according to the ISO 3308 </a:t>
            </a:r>
            <a:r>
              <a:rPr lang="en-US" sz="1400" b="0" i="1" u="none" strike="noStrike" baseline="0" dirty="0"/>
              <a:t>(35 ml puff volume/ 2 sec puff duration/ 60 sec interval/ bell shape puff profile, no ventilation block)</a:t>
            </a:r>
            <a:endParaRPr lang="en-US" sz="1600" dirty="0">
              <a:cs typeface="Arial" panose="020B0604020202020204"/>
            </a:endParaRPr>
          </a:p>
          <a:p>
            <a:pPr indent="175895"/>
            <a:endParaRPr lang="en-US" sz="1600" b="0" i="1" u="none" strike="noStrike" baseline="0" dirty="0">
              <a:cs typeface="Arial" panose="020B0604020202020204"/>
            </a:endParaRPr>
          </a:p>
        </p:txBody>
      </p:sp>
      <p:pic>
        <p:nvPicPr>
          <p:cNvPr id="16" name="Picture 5">
            <a:extLst>
              <a:ext uri="{FF2B5EF4-FFF2-40B4-BE49-F238E27FC236}">
                <a16:creationId xmlns:a16="http://schemas.microsoft.com/office/drawing/2014/main" id="{B1931AC0-0776-686E-2A26-C72AE7A83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14" y="2837481"/>
            <a:ext cx="1295400" cy="133191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7">
            <a:extLst>
              <a:ext uri="{FF2B5EF4-FFF2-40B4-BE49-F238E27FC236}">
                <a16:creationId xmlns:a16="http://schemas.microsoft.com/office/drawing/2014/main" id="{23C5BD1D-F838-46FC-7943-6786A15178E4}"/>
              </a:ext>
            </a:extLst>
          </p:cNvPr>
          <p:cNvSpPr>
            <a:spLocks noChangeArrowheads="1"/>
          </p:cNvSpPr>
          <p:nvPr/>
        </p:nvSpPr>
        <p:spPr bwMode="auto">
          <a:xfrm>
            <a:off x="1137423" y="2935818"/>
            <a:ext cx="36262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marL="182563" indent="-18256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eaLnBrk="0" hangingPunct="0">
              <a:buSzPct val="65000"/>
            </a:pPr>
            <a:r>
              <a:rPr lang="en-US" sz="1600" dirty="0">
                <a:latin typeface="Arial"/>
                <a:cs typeface="Arial"/>
              </a:rPr>
              <a:t>Cigarette Smoke Condensate (CSC) </a:t>
            </a:r>
          </a:p>
          <a:p>
            <a:pPr marL="0" indent="0" eaLnBrk="0" hangingPunct="0">
              <a:buSzPct val="65000"/>
            </a:pPr>
            <a:r>
              <a:rPr lang="en-US" sz="1600" dirty="0">
                <a:latin typeface="Arial"/>
                <a:cs typeface="Arial"/>
              </a:rPr>
              <a:t>collected on a Cambridge filter </a:t>
            </a:r>
            <a:endParaRPr lang="en-US" sz="1600" dirty="0"/>
          </a:p>
        </p:txBody>
      </p:sp>
      <p:sp>
        <p:nvSpPr>
          <p:cNvPr id="18" name="Rectangle 8">
            <a:extLst>
              <a:ext uri="{FF2B5EF4-FFF2-40B4-BE49-F238E27FC236}">
                <a16:creationId xmlns:a16="http://schemas.microsoft.com/office/drawing/2014/main" id="{6A275A89-69BB-3C1D-6CDF-1066BC11105A}"/>
              </a:ext>
            </a:extLst>
          </p:cNvPr>
          <p:cNvSpPr>
            <a:spLocks noChangeArrowheads="1"/>
          </p:cNvSpPr>
          <p:nvPr/>
        </p:nvSpPr>
        <p:spPr bwMode="auto">
          <a:xfrm>
            <a:off x="6998685" y="2845101"/>
            <a:ext cx="1476375" cy="44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60000"/>
              </a:lnSpc>
              <a:spcBef>
                <a:spcPct val="50000"/>
              </a:spcBef>
              <a:buSzPct val="65000"/>
              <a:buFont typeface="Wingdings" panose="05000000000000000000" pitchFamily="2" charset="2"/>
              <a:buNone/>
            </a:pPr>
            <a:r>
              <a:rPr lang="en-US" altLang="de-DE" sz="1300" dirty="0"/>
              <a:t>H</a:t>
            </a:r>
            <a:r>
              <a:rPr lang="en-US" altLang="de-DE" sz="1300" baseline="-25000" dirty="0"/>
              <a:t>2</a:t>
            </a:r>
            <a:r>
              <a:rPr lang="en-US" altLang="de-DE" sz="1300" dirty="0"/>
              <a:t>O and nicotine</a:t>
            </a:r>
          </a:p>
          <a:p>
            <a:pPr eaLnBrk="0" hangingPunct="0">
              <a:lnSpc>
                <a:spcPct val="60000"/>
              </a:lnSpc>
              <a:spcBef>
                <a:spcPct val="50000"/>
              </a:spcBef>
              <a:buSzPct val="65000"/>
              <a:buFont typeface="Wingdings" panose="05000000000000000000" pitchFamily="2" charset="2"/>
              <a:buNone/>
            </a:pPr>
            <a:r>
              <a:rPr lang="en-US" altLang="de-DE" sz="1300" dirty="0"/>
              <a:t> analysis</a:t>
            </a:r>
          </a:p>
        </p:txBody>
      </p:sp>
      <p:sp>
        <p:nvSpPr>
          <p:cNvPr id="19" name="Rectangle 9">
            <a:extLst>
              <a:ext uri="{FF2B5EF4-FFF2-40B4-BE49-F238E27FC236}">
                <a16:creationId xmlns:a16="http://schemas.microsoft.com/office/drawing/2014/main" id="{E7E3E266-7C07-BE94-C05F-4906E40B0995}"/>
              </a:ext>
            </a:extLst>
          </p:cNvPr>
          <p:cNvSpPr>
            <a:spLocks noChangeArrowheads="1"/>
          </p:cNvSpPr>
          <p:nvPr/>
        </p:nvSpPr>
        <p:spPr bwMode="auto">
          <a:xfrm>
            <a:off x="7033610" y="3615038"/>
            <a:ext cx="2561226" cy="44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marL="182563" indent="-18256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182245" indent="-182245" eaLnBrk="0" hangingPunct="0">
              <a:lnSpc>
                <a:spcPct val="60000"/>
              </a:lnSpc>
              <a:spcBef>
                <a:spcPct val="50000"/>
              </a:spcBef>
              <a:buSzPct val="65000"/>
              <a:buFont typeface="Wingdings" panose="05000000000000000000" pitchFamily="2" charset="2"/>
              <a:buNone/>
            </a:pPr>
            <a:r>
              <a:rPr lang="en-US" altLang="de-DE" sz="1300" dirty="0"/>
              <a:t>extraction of CSC in </a:t>
            </a:r>
            <a:endParaRPr lang="en-US" dirty="0"/>
          </a:p>
          <a:p>
            <a:pPr marL="182245" indent="-182245" eaLnBrk="0" hangingPunct="0">
              <a:lnSpc>
                <a:spcPct val="60000"/>
              </a:lnSpc>
              <a:spcBef>
                <a:spcPct val="50000"/>
              </a:spcBef>
              <a:buSzPct val="65000"/>
              <a:buFont typeface="Wingdings" panose="05000000000000000000" pitchFamily="2" charset="2"/>
              <a:buNone/>
            </a:pPr>
            <a:r>
              <a:rPr lang="en-US" altLang="de-DE" sz="1300" dirty="0">
                <a:latin typeface="Arial"/>
                <a:cs typeface="Arial"/>
              </a:rPr>
              <a:t>DMSO for </a:t>
            </a:r>
            <a:r>
              <a:rPr lang="en-US" altLang="de-DE" sz="1300" i="1" dirty="0">
                <a:latin typeface="Arial"/>
                <a:cs typeface="Arial"/>
              </a:rPr>
              <a:t>in vitro</a:t>
            </a:r>
            <a:r>
              <a:rPr lang="en-US" altLang="de-DE" sz="1300" dirty="0">
                <a:latin typeface="Arial"/>
                <a:cs typeface="Arial"/>
              </a:rPr>
              <a:t> tests → TPM</a:t>
            </a:r>
          </a:p>
        </p:txBody>
      </p:sp>
      <p:grpSp>
        <p:nvGrpSpPr>
          <p:cNvPr id="20" name="Group 10">
            <a:extLst>
              <a:ext uri="{FF2B5EF4-FFF2-40B4-BE49-F238E27FC236}">
                <a16:creationId xmlns:a16="http://schemas.microsoft.com/office/drawing/2014/main" id="{8D5D5220-50CF-DB92-F862-D7BD3E5E3D2B}"/>
              </a:ext>
            </a:extLst>
          </p:cNvPr>
          <p:cNvGrpSpPr>
            <a:grpSpLocks/>
          </p:cNvGrpSpPr>
          <p:nvPr/>
        </p:nvGrpSpPr>
        <p:grpSpPr bwMode="auto">
          <a:xfrm>
            <a:off x="5330752" y="2881931"/>
            <a:ext cx="490537" cy="1244600"/>
            <a:chOff x="2974" y="3050"/>
            <a:chExt cx="309" cy="784"/>
          </a:xfrm>
        </p:grpSpPr>
        <p:sp>
          <p:nvSpPr>
            <p:cNvPr id="21" name="Freeform 11">
              <a:extLst>
                <a:ext uri="{FF2B5EF4-FFF2-40B4-BE49-F238E27FC236}">
                  <a16:creationId xmlns:a16="http://schemas.microsoft.com/office/drawing/2014/main" id="{76FC8F5F-8030-DAA0-EEEA-A277D386A4F9}"/>
                </a:ext>
              </a:extLst>
            </p:cNvPr>
            <p:cNvSpPr>
              <a:spLocks/>
            </p:cNvSpPr>
            <p:nvPr/>
          </p:nvSpPr>
          <p:spPr bwMode="auto">
            <a:xfrm>
              <a:off x="2978" y="3050"/>
              <a:ext cx="305" cy="368"/>
            </a:xfrm>
            <a:custGeom>
              <a:avLst/>
              <a:gdLst>
                <a:gd name="T0" fmla="*/ 305 w 305"/>
                <a:gd name="T1" fmla="*/ 96 h 368"/>
                <a:gd name="T2" fmla="*/ 0 w 305"/>
                <a:gd name="T3" fmla="*/ 94 h 368"/>
                <a:gd name="T4" fmla="*/ 152 w 305"/>
                <a:gd name="T5" fmla="*/ 368 h 368"/>
                <a:gd name="T6" fmla="*/ 305 w 305"/>
                <a:gd name="T7" fmla="*/ 96 h 368"/>
              </a:gdLst>
              <a:ahLst/>
              <a:cxnLst>
                <a:cxn ang="0">
                  <a:pos x="T0" y="T1"/>
                </a:cxn>
                <a:cxn ang="0">
                  <a:pos x="T2" y="T3"/>
                </a:cxn>
                <a:cxn ang="0">
                  <a:pos x="T4" y="T5"/>
                </a:cxn>
                <a:cxn ang="0">
                  <a:pos x="T6" y="T7"/>
                </a:cxn>
              </a:cxnLst>
              <a:rect l="0" t="0" r="r" b="b"/>
              <a:pathLst>
                <a:path w="305" h="368">
                  <a:moveTo>
                    <a:pt x="305" y="96"/>
                  </a:moveTo>
                  <a:cubicBezTo>
                    <a:pt x="146" y="0"/>
                    <a:pt x="0" y="94"/>
                    <a:pt x="0" y="94"/>
                  </a:cubicBezTo>
                  <a:lnTo>
                    <a:pt x="152" y="368"/>
                  </a:lnTo>
                  <a:cubicBezTo>
                    <a:pt x="152" y="368"/>
                    <a:pt x="228" y="232"/>
                    <a:pt x="305" y="96"/>
                  </a:cubicBezTo>
                  <a:close/>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 name="Freeform 12">
              <a:extLst>
                <a:ext uri="{FF2B5EF4-FFF2-40B4-BE49-F238E27FC236}">
                  <a16:creationId xmlns:a16="http://schemas.microsoft.com/office/drawing/2014/main" id="{92CC065F-07E7-B2AF-8336-ED8952C361FE}"/>
                </a:ext>
              </a:extLst>
            </p:cNvPr>
            <p:cNvSpPr>
              <a:spLocks/>
            </p:cNvSpPr>
            <p:nvPr/>
          </p:nvSpPr>
          <p:spPr bwMode="auto">
            <a:xfrm>
              <a:off x="2974" y="3466"/>
              <a:ext cx="307" cy="368"/>
            </a:xfrm>
            <a:custGeom>
              <a:avLst/>
              <a:gdLst>
                <a:gd name="T0" fmla="*/ 0 w 307"/>
                <a:gd name="T1" fmla="*/ 272 h 368"/>
                <a:gd name="T2" fmla="*/ 307 w 307"/>
                <a:gd name="T3" fmla="*/ 277 h 368"/>
                <a:gd name="T4" fmla="*/ 156 w 307"/>
                <a:gd name="T5" fmla="*/ 1 h 368"/>
                <a:gd name="T6" fmla="*/ 0 w 307"/>
                <a:gd name="T7" fmla="*/ 272 h 368"/>
              </a:gdLst>
              <a:ahLst/>
              <a:cxnLst>
                <a:cxn ang="0">
                  <a:pos x="T0" y="T1"/>
                </a:cxn>
                <a:cxn ang="0">
                  <a:pos x="T2" y="T3"/>
                </a:cxn>
                <a:cxn ang="0">
                  <a:pos x="T4" y="T5"/>
                </a:cxn>
                <a:cxn ang="0">
                  <a:pos x="T6" y="T7"/>
                </a:cxn>
              </a:cxnLst>
              <a:rect l="0" t="0" r="r" b="b"/>
              <a:pathLst>
                <a:path w="307" h="368">
                  <a:moveTo>
                    <a:pt x="0" y="272"/>
                  </a:moveTo>
                  <a:cubicBezTo>
                    <a:pt x="159" y="368"/>
                    <a:pt x="304" y="280"/>
                    <a:pt x="307" y="277"/>
                  </a:cubicBezTo>
                  <a:cubicBezTo>
                    <a:pt x="154" y="0"/>
                    <a:pt x="307" y="277"/>
                    <a:pt x="156" y="1"/>
                  </a:cubicBezTo>
                  <a:cubicBezTo>
                    <a:pt x="23" y="238"/>
                    <a:pt x="32" y="215"/>
                    <a:pt x="0" y="272"/>
                  </a:cubicBezTo>
                  <a:close/>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23" name="Group 13">
            <a:extLst>
              <a:ext uri="{FF2B5EF4-FFF2-40B4-BE49-F238E27FC236}">
                <a16:creationId xmlns:a16="http://schemas.microsoft.com/office/drawing/2014/main" id="{03AF78F0-BD62-B7A8-EE30-B4A8D71611DB}"/>
              </a:ext>
            </a:extLst>
          </p:cNvPr>
          <p:cNvGrpSpPr>
            <a:grpSpLocks/>
          </p:cNvGrpSpPr>
          <p:nvPr/>
        </p:nvGrpSpPr>
        <p:grpSpPr bwMode="auto">
          <a:xfrm>
            <a:off x="5037064" y="3074019"/>
            <a:ext cx="1055688" cy="863600"/>
            <a:chOff x="2789" y="3171"/>
            <a:chExt cx="665" cy="544"/>
          </a:xfrm>
        </p:grpSpPr>
        <p:grpSp>
          <p:nvGrpSpPr>
            <p:cNvPr id="24" name="Group 14">
              <a:extLst>
                <a:ext uri="{FF2B5EF4-FFF2-40B4-BE49-F238E27FC236}">
                  <a16:creationId xmlns:a16="http://schemas.microsoft.com/office/drawing/2014/main" id="{20111BFD-B8FF-9914-0FBC-E8083F1A21A3}"/>
                </a:ext>
              </a:extLst>
            </p:cNvPr>
            <p:cNvGrpSpPr>
              <a:grpSpLocks/>
            </p:cNvGrpSpPr>
            <p:nvPr/>
          </p:nvGrpSpPr>
          <p:grpSpPr bwMode="auto">
            <a:xfrm>
              <a:off x="2789" y="3193"/>
              <a:ext cx="368" cy="513"/>
              <a:chOff x="2789" y="3193"/>
              <a:chExt cx="368" cy="513"/>
            </a:xfrm>
          </p:grpSpPr>
          <p:sp>
            <p:nvSpPr>
              <p:cNvPr id="27" name="Freeform 15">
                <a:extLst>
                  <a:ext uri="{FF2B5EF4-FFF2-40B4-BE49-F238E27FC236}">
                    <a16:creationId xmlns:a16="http://schemas.microsoft.com/office/drawing/2014/main" id="{64C089D5-7DE5-D71C-F213-1CB253685432}"/>
                  </a:ext>
                </a:extLst>
              </p:cNvPr>
              <p:cNvSpPr>
                <a:spLocks/>
              </p:cNvSpPr>
              <p:nvPr/>
            </p:nvSpPr>
            <p:spPr bwMode="auto">
              <a:xfrm rot="-3571279">
                <a:off x="2820" y="3162"/>
                <a:ext cx="305" cy="368"/>
              </a:xfrm>
              <a:custGeom>
                <a:avLst/>
                <a:gdLst>
                  <a:gd name="T0" fmla="*/ 305 w 305"/>
                  <a:gd name="T1" fmla="*/ 96 h 368"/>
                  <a:gd name="T2" fmla="*/ 0 w 305"/>
                  <a:gd name="T3" fmla="*/ 94 h 368"/>
                  <a:gd name="T4" fmla="*/ 152 w 305"/>
                  <a:gd name="T5" fmla="*/ 368 h 368"/>
                  <a:gd name="T6" fmla="*/ 305 w 305"/>
                  <a:gd name="T7" fmla="*/ 96 h 368"/>
                </a:gdLst>
                <a:ahLst/>
                <a:cxnLst>
                  <a:cxn ang="0">
                    <a:pos x="T0" y="T1"/>
                  </a:cxn>
                  <a:cxn ang="0">
                    <a:pos x="T2" y="T3"/>
                  </a:cxn>
                  <a:cxn ang="0">
                    <a:pos x="T4" y="T5"/>
                  </a:cxn>
                  <a:cxn ang="0">
                    <a:pos x="T6" y="T7"/>
                  </a:cxn>
                </a:cxnLst>
                <a:rect l="0" t="0" r="r" b="b"/>
                <a:pathLst>
                  <a:path w="305" h="368">
                    <a:moveTo>
                      <a:pt x="305" y="96"/>
                    </a:moveTo>
                    <a:cubicBezTo>
                      <a:pt x="146" y="0"/>
                      <a:pt x="0" y="94"/>
                      <a:pt x="0" y="94"/>
                    </a:cubicBezTo>
                    <a:lnTo>
                      <a:pt x="152" y="368"/>
                    </a:lnTo>
                    <a:cubicBezTo>
                      <a:pt x="152" y="368"/>
                      <a:pt x="228" y="232"/>
                      <a:pt x="305" y="96"/>
                    </a:cubicBezTo>
                    <a:close/>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 name="Freeform 16">
                <a:extLst>
                  <a:ext uri="{FF2B5EF4-FFF2-40B4-BE49-F238E27FC236}">
                    <a16:creationId xmlns:a16="http://schemas.microsoft.com/office/drawing/2014/main" id="{0DCE740E-8FDA-B7C0-4E4E-1341592D4F9F}"/>
                  </a:ext>
                </a:extLst>
              </p:cNvPr>
              <p:cNvSpPr>
                <a:spLocks/>
              </p:cNvSpPr>
              <p:nvPr/>
            </p:nvSpPr>
            <p:spPr bwMode="auto">
              <a:xfrm>
                <a:off x="2808" y="3433"/>
                <a:ext cx="323" cy="273"/>
              </a:xfrm>
              <a:custGeom>
                <a:avLst/>
                <a:gdLst>
                  <a:gd name="T0" fmla="*/ 10 w 323"/>
                  <a:gd name="T1" fmla="*/ 0 h 273"/>
                  <a:gd name="T2" fmla="*/ 161 w 323"/>
                  <a:gd name="T3" fmla="*/ 271 h 273"/>
                  <a:gd name="T4" fmla="*/ 323 w 323"/>
                  <a:gd name="T5" fmla="*/ 4 h 273"/>
                  <a:gd name="T6" fmla="*/ 10 w 323"/>
                  <a:gd name="T7" fmla="*/ 0 h 273"/>
                </a:gdLst>
                <a:ahLst/>
                <a:cxnLst>
                  <a:cxn ang="0">
                    <a:pos x="T0" y="T1"/>
                  </a:cxn>
                  <a:cxn ang="0">
                    <a:pos x="T2" y="T3"/>
                  </a:cxn>
                  <a:cxn ang="0">
                    <a:pos x="T4" y="T5"/>
                  </a:cxn>
                  <a:cxn ang="0">
                    <a:pos x="T6" y="T7"/>
                  </a:cxn>
                </a:cxnLst>
                <a:rect l="0" t="0" r="r" b="b"/>
                <a:pathLst>
                  <a:path w="323" h="273">
                    <a:moveTo>
                      <a:pt x="10" y="0"/>
                    </a:moveTo>
                    <a:cubicBezTo>
                      <a:pt x="0" y="185"/>
                      <a:pt x="158" y="273"/>
                      <a:pt x="161" y="271"/>
                    </a:cubicBezTo>
                    <a:cubicBezTo>
                      <a:pt x="242" y="137"/>
                      <a:pt x="323" y="4"/>
                      <a:pt x="323" y="4"/>
                    </a:cubicBezTo>
                    <a:cubicBezTo>
                      <a:pt x="8" y="1"/>
                      <a:pt x="74" y="1"/>
                      <a:pt x="10" y="0"/>
                    </a:cubicBezTo>
                    <a:close/>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5" name="Freeform 17">
              <a:extLst>
                <a:ext uri="{FF2B5EF4-FFF2-40B4-BE49-F238E27FC236}">
                  <a16:creationId xmlns:a16="http://schemas.microsoft.com/office/drawing/2014/main" id="{19E2229C-C54E-D89D-E462-BDC87B29F777}"/>
                </a:ext>
              </a:extLst>
            </p:cNvPr>
            <p:cNvSpPr>
              <a:spLocks/>
            </p:cNvSpPr>
            <p:nvPr/>
          </p:nvSpPr>
          <p:spPr bwMode="auto">
            <a:xfrm>
              <a:off x="3131" y="3437"/>
              <a:ext cx="314" cy="278"/>
            </a:xfrm>
            <a:custGeom>
              <a:avLst/>
              <a:gdLst>
                <a:gd name="T0" fmla="*/ 152 w 314"/>
                <a:gd name="T1" fmla="*/ 278 h 278"/>
                <a:gd name="T2" fmla="*/ 314 w 314"/>
                <a:gd name="T3" fmla="*/ 8 h 278"/>
                <a:gd name="T4" fmla="*/ 0 w 314"/>
                <a:gd name="T5" fmla="*/ 0 h 278"/>
                <a:gd name="T6" fmla="*/ 152 w 314"/>
                <a:gd name="T7" fmla="*/ 278 h 278"/>
              </a:gdLst>
              <a:ahLst/>
              <a:cxnLst>
                <a:cxn ang="0">
                  <a:pos x="T0" y="T1"/>
                </a:cxn>
                <a:cxn ang="0">
                  <a:pos x="T2" y="T3"/>
                </a:cxn>
                <a:cxn ang="0">
                  <a:pos x="T4" y="T5"/>
                </a:cxn>
                <a:cxn ang="0">
                  <a:pos x="T6" y="T7"/>
                </a:cxn>
              </a:cxnLst>
              <a:rect l="0" t="0" r="r" b="b"/>
              <a:pathLst>
                <a:path w="314" h="278">
                  <a:moveTo>
                    <a:pt x="152" y="278"/>
                  </a:moveTo>
                  <a:cubicBezTo>
                    <a:pt x="313" y="185"/>
                    <a:pt x="314" y="8"/>
                    <a:pt x="314" y="8"/>
                  </a:cubicBezTo>
                  <a:cubicBezTo>
                    <a:pt x="314" y="8"/>
                    <a:pt x="157" y="4"/>
                    <a:pt x="0" y="0"/>
                  </a:cubicBezTo>
                  <a:cubicBezTo>
                    <a:pt x="151" y="277"/>
                    <a:pt x="74" y="143"/>
                    <a:pt x="152" y="278"/>
                  </a:cubicBezTo>
                  <a:close/>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Freeform 18">
              <a:extLst>
                <a:ext uri="{FF2B5EF4-FFF2-40B4-BE49-F238E27FC236}">
                  <a16:creationId xmlns:a16="http://schemas.microsoft.com/office/drawing/2014/main" id="{2B5D5CF2-D467-55F9-47A5-06A7C33641FE}"/>
                </a:ext>
              </a:extLst>
            </p:cNvPr>
            <p:cNvSpPr>
              <a:spLocks/>
            </p:cNvSpPr>
            <p:nvPr/>
          </p:nvSpPr>
          <p:spPr bwMode="auto">
            <a:xfrm rot="10800000">
              <a:off x="3131" y="3171"/>
              <a:ext cx="323" cy="273"/>
            </a:xfrm>
            <a:custGeom>
              <a:avLst/>
              <a:gdLst>
                <a:gd name="T0" fmla="*/ 10 w 323"/>
                <a:gd name="T1" fmla="*/ 0 h 273"/>
                <a:gd name="T2" fmla="*/ 161 w 323"/>
                <a:gd name="T3" fmla="*/ 271 h 273"/>
                <a:gd name="T4" fmla="*/ 323 w 323"/>
                <a:gd name="T5" fmla="*/ 4 h 273"/>
                <a:gd name="T6" fmla="*/ 10 w 323"/>
                <a:gd name="T7" fmla="*/ 0 h 273"/>
              </a:gdLst>
              <a:ahLst/>
              <a:cxnLst>
                <a:cxn ang="0">
                  <a:pos x="T0" y="T1"/>
                </a:cxn>
                <a:cxn ang="0">
                  <a:pos x="T2" y="T3"/>
                </a:cxn>
                <a:cxn ang="0">
                  <a:pos x="T4" y="T5"/>
                </a:cxn>
                <a:cxn ang="0">
                  <a:pos x="T6" y="T7"/>
                </a:cxn>
              </a:cxnLst>
              <a:rect l="0" t="0" r="r" b="b"/>
              <a:pathLst>
                <a:path w="323" h="273">
                  <a:moveTo>
                    <a:pt x="10" y="0"/>
                  </a:moveTo>
                  <a:cubicBezTo>
                    <a:pt x="0" y="185"/>
                    <a:pt x="158" y="273"/>
                    <a:pt x="161" y="271"/>
                  </a:cubicBezTo>
                  <a:cubicBezTo>
                    <a:pt x="242" y="137"/>
                    <a:pt x="323" y="4"/>
                    <a:pt x="323" y="4"/>
                  </a:cubicBezTo>
                  <a:cubicBezTo>
                    <a:pt x="8" y="1"/>
                    <a:pt x="74" y="1"/>
                    <a:pt x="10" y="0"/>
                  </a:cubicBezTo>
                  <a:close/>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5999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amond(in)">
                                      <p:cBhvr>
                                        <p:cTn id="16" dur="1000"/>
                                        <p:tgtEl>
                                          <p:spTgt spid="23"/>
                                        </p:tgtEl>
                                      </p:cBhvr>
                                    </p:animEffect>
                                  </p:childTnLst>
                                </p:cTn>
                              </p:par>
                              <p:par>
                                <p:cTn id="17" presetID="8"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1000"/>
                                        <p:tgtEl>
                                          <p:spTgt spid="20"/>
                                        </p:tgtEl>
                                      </p:cBhvr>
                                    </p:animEffec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1.66667E-6 -4.81481E-6 L 0.0918 0.00047 " pathEditMode="relative" rAng="0" ptsTypes="AA">
                                      <p:cBhvr>
                                        <p:cTn id="22" dur="2000" fill="hold"/>
                                        <p:tgtEl>
                                          <p:spTgt spid="20"/>
                                        </p:tgtEl>
                                        <p:attrNameLst>
                                          <p:attrName>ppt_x</p:attrName>
                                          <p:attrName>ppt_y</p:attrName>
                                        </p:attrNameLst>
                                      </p:cBhvr>
                                      <p:rCtr x="4583" y="23"/>
                                    </p:animMotion>
                                  </p:childTnLst>
                                </p:cTn>
                              </p:par>
                              <p:par>
                                <p:cTn id="23" presetID="0" presetClass="path" presetSubtype="0" accel="50000" decel="50000" fill="hold" nodeType="withEffect">
                                  <p:stCondLst>
                                    <p:cond delay="0"/>
                                  </p:stCondLst>
                                  <p:childTnLst>
                                    <p:animMotion origin="layout" path="M -2.08333E-7 3.7037E-6 L 0.09271 0.00023 " pathEditMode="relative" rAng="0" ptsTypes="AA">
                                      <p:cBhvr>
                                        <p:cTn id="24" dur="2000" fill="hold"/>
                                        <p:tgtEl>
                                          <p:spTgt spid="23"/>
                                        </p:tgtEl>
                                        <p:attrNameLst>
                                          <p:attrName>ppt_x</p:attrName>
                                          <p:attrName>ppt_y</p:attrName>
                                        </p:attrNameLst>
                                      </p:cBhvr>
                                      <p:rCtr x="4635" y="0"/>
                                    </p:animMotion>
                                  </p:childTnLst>
                                </p:cTn>
                              </p:par>
                              <p:par>
                                <p:cTn id="25" presetID="6" presetClass="emph" presetSubtype="0" fill="hold" nodeType="withEffect">
                                  <p:stCondLst>
                                    <p:cond delay="0"/>
                                  </p:stCondLst>
                                  <p:childTnLst>
                                    <p:animScale>
                                      <p:cBhvr>
                                        <p:cTn id="26" dur="2000" fill="hold"/>
                                        <p:tgtEl>
                                          <p:spTgt spid="20"/>
                                        </p:tgtEl>
                                      </p:cBhvr>
                                      <p:by x="60000" y="60000"/>
                                    </p:animScale>
                                  </p:childTnLst>
                                </p:cTn>
                              </p:par>
                              <p:par>
                                <p:cTn id="27" presetID="6" presetClass="emph" presetSubtype="0" fill="hold" nodeType="withEffect">
                                  <p:stCondLst>
                                    <p:cond delay="0"/>
                                  </p:stCondLst>
                                  <p:childTnLst>
                                    <p:animScale>
                                      <p:cBhvr>
                                        <p:cTn id="28" dur="2000" fill="hold"/>
                                        <p:tgtEl>
                                          <p:spTgt spid="23"/>
                                        </p:tgtEl>
                                      </p:cBhvr>
                                      <p:by x="60000" y="60000"/>
                                    </p:animScale>
                                  </p:childTnLst>
                                </p:cTn>
                              </p:par>
                            </p:childTnLst>
                          </p:cTn>
                        </p:par>
                        <p:par>
                          <p:cTn id="29" fill="hold">
                            <p:stCondLst>
                              <p:cond delay="3000"/>
                            </p:stCondLst>
                            <p:childTnLst>
                              <p:par>
                                <p:cTn id="30" presetID="0" presetClass="path" presetSubtype="0" accel="50000" decel="50000" fill="hold" nodeType="afterEffect">
                                  <p:stCondLst>
                                    <p:cond delay="500"/>
                                  </p:stCondLst>
                                  <p:childTnLst>
                                    <p:animMotion origin="layout" path="M 0.0918 0.00047 L 0.09232 -0.05347 " pathEditMode="relative" rAng="0" ptsTypes="AA">
                                      <p:cBhvr>
                                        <p:cTn id="31" dur="2000" fill="hold"/>
                                        <p:tgtEl>
                                          <p:spTgt spid="20"/>
                                        </p:tgtEl>
                                        <p:attrNameLst>
                                          <p:attrName>ppt_x</p:attrName>
                                          <p:attrName>ppt_y</p:attrName>
                                        </p:attrNameLst>
                                      </p:cBhvr>
                                      <p:rCtr x="26" y="-2708"/>
                                    </p:animMotion>
                                  </p:childTnLst>
                                </p:cTn>
                              </p:par>
                              <p:par>
                                <p:cTn id="32" presetID="0" presetClass="path" presetSubtype="0" accel="50000" decel="50000" fill="hold" nodeType="withEffect">
                                  <p:stCondLst>
                                    <p:cond delay="500"/>
                                  </p:stCondLst>
                                  <p:childTnLst>
                                    <p:animMotion origin="layout" path="M 0.09271 0.00023 L 0.09271 0.05416 " pathEditMode="relative" rAng="0" ptsTypes="AA">
                                      <p:cBhvr>
                                        <p:cTn id="33" dur="2000" fill="hold"/>
                                        <p:tgtEl>
                                          <p:spTgt spid="23"/>
                                        </p:tgtEl>
                                        <p:attrNameLst>
                                          <p:attrName>ppt_x</p:attrName>
                                          <p:attrName>ppt_y</p:attrName>
                                        </p:attrNameLst>
                                      </p:cBhvr>
                                      <p:rCtr x="0" y="2685"/>
                                    </p:animMotion>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par>
                          <p:cTn id="38" fill="hold">
                            <p:stCondLst>
                              <p:cond delay="6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8208962" cy="438150"/>
          </a:xfrm>
        </p:spPr>
        <p:txBody>
          <a:bodyPr/>
          <a:lstStyle/>
          <a:p>
            <a:r>
              <a:rPr lang="en-GB" i="1" dirty="0"/>
              <a:t>In vitro </a:t>
            </a:r>
            <a:r>
              <a:rPr lang="en-GB" dirty="0"/>
              <a:t>Methods</a:t>
            </a:r>
          </a:p>
        </p:txBody>
      </p:sp>
      <p:sp>
        <p:nvSpPr>
          <p:cNvPr id="3" name="Textfeld 2">
            <a:extLst>
              <a:ext uri="{FF2B5EF4-FFF2-40B4-BE49-F238E27FC236}">
                <a16:creationId xmlns:a16="http://schemas.microsoft.com/office/drawing/2014/main" id="{64C753C0-02C1-860E-EC9B-7CB29559C99D}"/>
              </a:ext>
            </a:extLst>
          </p:cNvPr>
          <p:cNvSpPr txBox="1"/>
          <p:nvPr/>
        </p:nvSpPr>
        <p:spPr>
          <a:xfrm>
            <a:off x="1013955" y="1334615"/>
            <a:ext cx="10315683" cy="4360168"/>
          </a:xfrm>
          <a:prstGeom prst="rect">
            <a:avLst/>
          </a:prstGeom>
          <a:noFill/>
        </p:spPr>
        <p:txBody>
          <a:bodyPr wrap="square" lIns="91440" tIns="45720" rIns="91440" bIns="45720" anchor="t">
            <a:spAutoFit/>
          </a:bodyPr>
          <a:lstStyle/>
          <a:p>
            <a:pPr algn="l"/>
            <a:r>
              <a:rPr lang="en-US" sz="2000"/>
              <a:t>TPM, Snus and TFNPs extracts were tested in three </a:t>
            </a:r>
            <a:r>
              <a:rPr lang="en-US" sz="2000" i="1"/>
              <a:t>in vitro </a:t>
            </a:r>
            <a:r>
              <a:rPr lang="en-US" sz="2000"/>
              <a:t>toxicological assays:</a:t>
            </a:r>
          </a:p>
          <a:p>
            <a:pPr marL="742950" lvl="1" indent="-285750">
              <a:lnSpc>
                <a:spcPts val="2160"/>
              </a:lnSpc>
              <a:spcBef>
                <a:spcPts val="1800"/>
              </a:spcBef>
              <a:buFont typeface="Arial" panose="020B0604020202020204" pitchFamily="34" charset="0"/>
              <a:buChar char="•"/>
            </a:pPr>
            <a:r>
              <a:rPr lang="en-US" sz="2000" b="1" i="0" u="none" strike="noStrike" baseline="0" dirty="0"/>
              <a:t>NRU</a:t>
            </a:r>
            <a:r>
              <a:rPr lang="en-US" sz="2000" dirty="0"/>
              <a:t> - neutral red uptake </a:t>
            </a:r>
            <a:r>
              <a:rPr lang="en-US" i="1" dirty="0"/>
              <a:t>in 96 MWP in serum free medium over 65h incubation</a:t>
            </a:r>
            <a:endParaRPr lang="en-US" sz="2000" i="1" dirty="0"/>
          </a:p>
          <a:p>
            <a:pPr marL="1200150" lvl="2" indent="-285750">
              <a:buFont typeface="Symbol" panose="05050102010706020507" pitchFamily="18" charset="2"/>
              <a:buChar char="-"/>
            </a:pPr>
            <a:r>
              <a:rPr lang="en-US" sz="2000" dirty="0"/>
              <a:t>BEAS-2B </a:t>
            </a:r>
            <a:r>
              <a:rPr lang="en-US" dirty="0"/>
              <a:t>(ECACC; Cat.No.:95102433)</a:t>
            </a:r>
            <a:r>
              <a:rPr lang="en-US" sz="2000" dirty="0"/>
              <a:t>, human bronchial epithelial cells</a:t>
            </a:r>
          </a:p>
          <a:p>
            <a:pPr marL="1200150" lvl="2" indent="-285750">
              <a:buFont typeface="Symbol" panose="05050102010706020507" pitchFamily="18" charset="2"/>
              <a:buChar char="-"/>
            </a:pPr>
            <a:r>
              <a:rPr lang="en-US" sz="2000" dirty="0"/>
              <a:t>HepG2 </a:t>
            </a:r>
            <a:r>
              <a:rPr lang="en-US" dirty="0"/>
              <a:t>(ATCC, Cat.No.:HB8065), </a:t>
            </a:r>
            <a:r>
              <a:rPr lang="en-US" sz="2000" dirty="0"/>
              <a:t>human hepatoma cells</a:t>
            </a:r>
            <a:endParaRPr lang="en-US" sz="2000" dirty="0">
              <a:cs typeface="Arial"/>
            </a:endParaRPr>
          </a:p>
          <a:p>
            <a:pPr marL="742950" lvl="1" indent="-285750">
              <a:lnSpc>
                <a:spcPct val="150000"/>
              </a:lnSpc>
              <a:spcBef>
                <a:spcPts val="1200"/>
              </a:spcBef>
              <a:buFont typeface="Arial" panose="020B0604020202020204" pitchFamily="34" charset="0"/>
              <a:buChar char="•"/>
            </a:pPr>
            <a:r>
              <a:rPr lang="en-US" sz="2000" b="1" i="0" u="none" strike="noStrike" baseline="0" dirty="0"/>
              <a:t>IVM</a:t>
            </a:r>
            <a:r>
              <a:rPr lang="en-US" sz="2000" i="1" dirty="0"/>
              <a:t> - in vitro </a:t>
            </a:r>
            <a:r>
              <a:rPr lang="en-US" sz="2000" dirty="0"/>
              <a:t>micronucleus </a:t>
            </a:r>
            <a:r>
              <a:rPr lang="en-US" i="1" dirty="0"/>
              <a:t>in 24 MWP </a:t>
            </a:r>
          </a:p>
          <a:p>
            <a:pPr marL="1200150" lvl="2" indent="-285750">
              <a:buFont typeface="Symbol" panose="05050102010706020507" pitchFamily="18" charset="2"/>
              <a:buChar char="-"/>
            </a:pPr>
            <a:r>
              <a:rPr lang="en-US" sz="2000" dirty="0"/>
              <a:t>V79 </a:t>
            </a:r>
            <a:r>
              <a:rPr lang="en-US" dirty="0"/>
              <a:t>(ECACC;Cat.No.:86041102), </a:t>
            </a:r>
            <a:r>
              <a:rPr lang="en-US" sz="2000" dirty="0"/>
              <a:t>hamster lung cells</a:t>
            </a:r>
            <a:endParaRPr lang="en-US" sz="2000" dirty="0">
              <a:cs typeface="Arial"/>
            </a:endParaRPr>
          </a:p>
          <a:p>
            <a:pPr marL="742950" lvl="1" indent="-285750">
              <a:spcBef>
                <a:spcPts val="1200"/>
              </a:spcBef>
              <a:buFont typeface="Arial" panose="020B0604020202020204" pitchFamily="34" charset="0"/>
              <a:buChar char="•"/>
            </a:pPr>
            <a:r>
              <a:rPr lang="en-US" sz="2000" b="1" i="0" u="none" strike="noStrike" baseline="0" dirty="0"/>
              <a:t>Ames</a:t>
            </a:r>
            <a:r>
              <a:rPr lang="en-US" sz="2000" b="0" i="0" u="none" strike="noStrike" baseline="0" dirty="0"/>
              <a:t> test</a:t>
            </a:r>
          </a:p>
          <a:p>
            <a:pPr marL="1200150" lvl="2" indent="-285750">
              <a:buFont typeface="Symbol" panose="05050102010706020507" pitchFamily="18" charset="2"/>
              <a:buChar char="-"/>
            </a:pPr>
            <a:r>
              <a:rPr lang="en-US" sz="2000" dirty="0"/>
              <a:t>5 </a:t>
            </a:r>
            <a:r>
              <a:rPr lang="en-US" sz="2000" i="1" dirty="0"/>
              <a:t>Salmonella typhimurium </a:t>
            </a:r>
            <a:r>
              <a:rPr lang="en-US" sz="2000" dirty="0"/>
              <a:t>strains: TA98, TA100, TA102, TA1535, and TA1537</a:t>
            </a:r>
          </a:p>
          <a:p>
            <a:pPr lvl="2"/>
            <a:endParaRPr lang="en-US" dirty="0"/>
          </a:p>
          <a:p>
            <a:pPr lvl="2"/>
            <a:endParaRPr lang="en-US" dirty="0"/>
          </a:p>
          <a:p>
            <a:pPr lvl="2"/>
            <a:endParaRPr lang="en-US" dirty="0"/>
          </a:p>
          <a:p>
            <a:r>
              <a:rPr lang="en-US" sz="2000" dirty="0"/>
              <a:t>All the methods are ISO17025 accredited</a:t>
            </a:r>
          </a:p>
        </p:txBody>
      </p:sp>
      <p:pic>
        <p:nvPicPr>
          <p:cNvPr id="2" name="Grafik 1">
            <a:extLst>
              <a:ext uri="{FF2B5EF4-FFF2-40B4-BE49-F238E27FC236}">
                <a16:creationId xmlns:a16="http://schemas.microsoft.com/office/drawing/2014/main" id="{CE375093-D8DD-6304-BCA3-787366FD2481}"/>
              </a:ext>
            </a:extLst>
          </p:cNvPr>
          <p:cNvPicPr>
            <a:picLocks noChangeAspect="1"/>
          </p:cNvPicPr>
          <p:nvPr/>
        </p:nvPicPr>
        <p:blipFill>
          <a:blip r:embed="rId3"/>
          <a:stretch>
            <a:fillRect/>
          </a:stretch>
        </p:blipFill>
        <p:spPr>
          <a:xfrm>
            <a:off x="6171796" y="5178348"/>
            <a:ext cx="2323087" cy="811237"/>
          </a:xfrm>
          <a:prstGeom prst="rect">
            <a:avLst/>
          </a:prstGeom>
        </p:spPr>
      </p:pic>
      <p:sp>
        <p:nvSpPr>
          <p:cNvPr id="4" name="Textfeld 3">
            <a:extLst>
              <a:ext uri="{FF2B5EF4-FFF2-40B4-BE49-F238E27FC236}">
                <a16:creationId xmlns:a16="http://schemas.microsoft.com/office/drawing/2014/main" id="{CBB0F9C5-2610-7164-601B-C2AFFC1654AD}"/>
              </a:ext>
            </a:extLst>
          </p:cNvPr>
          <p:cNvSpPr txBox="1"/>
          <p:nvPr/>
        </p:nvSpPr>
        <p:spPr>
          <a:xfrm>
            <a:off x="1464945" y="6447127"/>
            <a:ext cx="1826896" cy="261610"/>
          </a:xfrm>
          <a:prstGeom prst="rect">
            <a:avLst/>
          </a:prstGeom>
          <a:noFill/>
        </p:spPr>
        <p:txBody>
          <a:bodyPr wrap="square">
            <a:spAutoFit/>
          </a:bodyPr>
          <a:lstStyle/>
          <a:p>
            <a:r>
              <a:rPr lang="en-US" sz="1100" dirty="0"/>
              <a:t>MWP, </a:t>
            </a:r>
            <a:r>
              <a:rPr lang="en-US" sz="1100" dirty="0" err="1"/>
              <a:t>Multiwell</a:t>
            </a:r>
            <a:r>
              <a:rPr lang="en-US" sz="1100" dirty="0"/>
              <a:t> Plate</a:t>
            </a:r>
            <a:endParaRPr lang="de-DE" sz="1100" dirty="0"/>
          </a:p>
        </p:txBody>
      </p:sp>
    </p:spTree>
    <p:extLst>
      <p:ext uri="{BB962C8B-B14F-4D97-AF65-F5344CB8AC3E}">
        <p14:creationId xmlns:p14="http://schemas.microsoft.com/office/powerpoint/2010/main" val="136701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671513" y="601663"/>
            <a:ext cx="9289610" cy="438150"/>
          </a:xfrm>
        </p:spPr>
        <p:txBody>
          <a:bodyPr/>
          <a:lstStyle/>
          <a:p>
            <a:r>
              <a:rPr lang="en-US" sz="3200" b="0" i="0" u="none" strike="noStrike" baseline="0" dirty="0">
                <a:latin typeface="AdvP6ECA"/>
              </a:rPr>
              <a:t>NRU - cytotoxicity</a:t>
            </a:r>
            <a:endParaRPr lang="de-DE" sz="800" dirty="0"/>
          </a:p>
        </p:txBody>
      </p:sp>
      <p:grpSp>
        <p:nvGrpSpPr>
          <p:cNvPr id="7" name="Gruppieren 6">
            <a:extLst>
              <a:ext uri="{FF2B5EF4-FFF2-40B4-BE49-F238E27FC236}">
                <a16:creationId xmlns:a16="http://schemas.microsoft.com/office/drawing/2014/main" id="{7424DED9-F711-CA1B-D5C7-F2624629C69A}"/>
              </a:ext>
            </a:extLst>
          </p:cNvPr>
          <p:cNvGrpSpPr/>
          <p:nvPr/>
        </p:nvGrpSpPr>
        <p:grpSpPr>
          <a:xfrm>
            <a:off x="10203705" y="1927238"/>
            <a:ext cx="1525415" cy="966848"/>
            <a:chOff x="10697360" y="1598125"/>
            <a:chExt cx="1525415" cy="966848"/>
          </a:xfrm>
        </p:grpSpPr>
        <p:pic>
          <p:nvPicPr>
            <p:cNvPr id="8" name="Grafik 7">
              <a:extLst>
                <a:ext uri="{FF2B5EF4-FFF2-40B4-BE49-F238E27FC236}">
                  <a16:creationId xmlns:a16="http://schemas.microsoft.com/office/drawing/2014/main" id="{9B8EE4B8-0594-C4F1-04FB-52997387E5C0}"/>
                </a:ext>
              </a:extLst>
            </p:cNvPr>
            <p:cNvPicPr>
              <a:picLocks noChangeAspect="1"/>
            </p:cNvPicPr>
            <p:nvPr/>
          </p:nvPicPr>
          <p:blipFill rotWithShape="1">
            <a:blip r:embed="rId3"/>
            <a:srcRect l="63821" t="-61727" r="-1508" b="61727"/>
            <a:stretch/>
          </p:blipFill>
          <p:spPr>
            <a:xfrm>
              <a:off x="10697360" y="1805615"/>
              <a:ext cx="1222159" cy="759358"/>
            </a:xfrm>
            <a:prstGeom prst="rect">
              <a:avLst/>
            </a:prstGeom>
          </p:spPr>
        </p:pic>
        <p:pic>
          <p:nvPicPr>
            <p:cNvPr id="9" name="Grafik 8">
              <a:extLst>
                <a:ext uri="{FF2B5EF4-FFF2-40B4-BE49-F238E27FC236}">
                  <a16:creationId xmlns:a16="http://schemas.microsoft.com/office/drawing/2014/main" id="{A8A2BB1A-C198-45E3-A8EA-1B4E1417691D}"/>
                </a:ext>
              </a:extLst>
            </p:cNvPr>
            <p:cNvPicPr>
              <a:picLocks noChangeAspect="1"/>
            </p:cNvPicPr>
            <p:nvPr/>
          </p:nvPicPr>
          <p:blipFill rotWithShape="1">
            <a:blip r:embed="rId3"/>
            <a:srcRect r="52961"/>
            <a:stretch/>
          </p:blipFill>
          <p:spPr>
            <a:xfrm>
              <a:off x="10697360" y="1598125"/>
              <a:ext cx="1525415" cy="759358"/>
            </a:xfrm>
            <a:prstGeom prst="rect">
              <a:avLst/>
            </a:prstGeom>
          </p:spPr>
        </p:pic>
      </p:grpSp>
      <p:pic>
        <p:nvPicPr>
          <p:cNvPr id="4" name="Grafik 3">
            <a:extLst>
              <a:ext uri="{FF2B5EF4-FFF2-40B4-BE49-F238E27FC236}">
                <a16:creationId xmlns:a16="http://schemas.microsoft.com/office/drawing/2014/main" id="{8455CFD1-92A7-655C-8C76-7B249CE2A9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591" r="8225"/>
          <a:stretch/>
        </p:blipFill>
        <p:spPr>
          <a:xfrm>
            <a:off x="8258123" y="4438636"/>
            <a:ext cx="3745888" cy="1454163"/>
          </a:xfrm>
          <a:prstGeom prst="rect">
            <a:avLst/>
          </a:prstGeom>
        </p:spPr>
      </p:pic>
      <p:sp>
        <p:nvSpPr>
          <p:cNvPr id="6" name="Textfeld 5">
            <a:extLst>
              <a:ext uri="{FF2B5EF4-FFF2-40B4-BE49-F238E27FC236}">
                <a16:creationId xmlns:a16="http://schemas.microsoft.com/office/drawing/2014/main" id="{8E777219-9BB2-36D3-1AFE-9EBBC7D195FD}"/>
              </a:ext>
            </a:extLst>
          </p:cNvPr>
          <p:cNvSpPr txBox="1"/>
          <p:nvPr/>
        </p:nvSpPr>
        <p:spPr>
          <a:xfrm>
            <a:off x="462880" y="4265905"/>
            <a:ext cx="7505463" cy="2339102"/>
          </a:xfrm>
          <a:prstGeom prst="rect">
            <a:avLst/>
          </a:prstGeom>
          <a:noFill/>
        </p:spPr>
        <p:txBody>
          <a:bodyPr wrap="square" lIns="91440" tIns="45720" rIns="91440" bIns="45720" anchor="t">
            <a:spAutoFit/>
          </a:bodyPr>
          <a:lstStyle/>
          <a:p>
            <a:pPr marL="175895" indent="-175895" algn="just">
              <a:spcAft>
                <a:spcPts val="1200"/>
              </a:spcAft>
              <a:buFont typeface="Arial" panose="020B0604020202020204" pitchFamily="34" charset="0"/>
              <a:buChar char="•"/>
            </a:pPr>
            <a:r>
              <a:rPr lang="en-US" dirty="0"/>
              <a:t>All extracts showed statistically significant cytotoxicity, as determined by achievement of &gt;20% cytotoxicity (EC20). </a:t>
            </a:r>
          </a:p>
          <a:p>
            <a:pPr marL="175895" indent="-175895" algn="just">
              <a:spcAft>
                <a:spcPts val="1200"/>
              </a:spcAft>
              <a:buFont typeface="Arial" panose="020B0604020202020204" pitchFamily="34" charset="0"/>
              <a:buChar char="•"/>
            </a:pPr>
            <a:r>
              <a:rPr lang="en-US" dirty="0"/>
              <a:t>In terms of EC20, 1R6F TPM was at least </a:t>
            </a:r>
            <a:r>
              <a:rPr lang="en-US" b="1" dirty="0"/>
              <a:t>167</a:t>
            </a:r>
            <a:r>
              <a:rPr lang="en-US" dirty="0"/>
              <a:t> times more cytotoxic than TFNPs, and Snus, in both cell lines (table right).</a:t>
            </a:r>
            <a:endParaRPr lang="de-DE" dirty="0">
              <a:cs typeface="Arial" panose="020B0604020202020204"/>
            </a:endParaRPr>
          </a:p>
          <a:p>
            <a:pPr marL="175895" indent="-175895" algn="just">
              <a:spcAft>
                <a:spcPts val="1200"/>
              </a:spcAft>
              <a:buFont typeface="Arial" panose="020B0604020202020204" pitchFamily="34" charset="0"/>
              <a:buChar char="•"/>
            </a:pPr>
            <a:r>
              <a:rPr lang="en-US" dirty="0"/>
              <a:t>A difference in sensitivity between the two cell lines was observed. HepG2 cells appeared to detect cytotoxicity at a lower concentration than BEAS-2B cells for all the test items. </a:t>
            </a:r>
            <a:endParaRPr lang="de-DE" dirty="0">
              <a:cs typeface="Arial" panose="020B0604020202020204"/>
            </a:endParaRPr>
          </a:p>
        </p:txBody>
      </p:sp>
      <p:grpSp>
        <p:nvGrpSpPr>
          <p:cNvPr id="15" name="Gruppieren 14">
            <a:extLst>
              <a:ext uri="{FF2B5EF4-FFF2-40B4-BE49-F238E27FC236}">
                <a16:creationId xmlns:a16="http://schemas.microsoft.com/office/drawing/2014/main" id="{0EF0E483-4CE6-D2DD-55BD-01D876E78187}"/>
              </a:ext>
            </a:extLst>
          </p:cNvPr>
          <p:cNvGrpSpPr/>
          <p:nvPr/>
        </p:nvGrpSpPr>
        <p:grpSpPr>
          <a:xfrm>
            <a:off x="462880" y="1140137"/>
            <a:ext cx="9149130" cy="2854676"/>
            <a:chOff x="462880" y="1140137"/>
            <a:chExt cx="9149130" cy="2854676"/>
          </a:xfrm>
        </p:grpSpPr>
        <p:pic>
          <p:nvPicPr>
            <p:cNvPr id="3" name="Grafik 2">
              <a:extLst>
                <a:ext uri="{FF2B5EF4-FFF2-40B4-BE49-F238E27FC236}">
                  <a16:creationId xmlns:a16="http://schemas.microsoft.com/office/drawing/2014/main" id="{B875E181-E627-8F41-785C-8E292EB55A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2880" y="1140137"/>
              <a:ext cx="9149130" cy="2854676"/>
            </a:xfrm>
            <a:prstGeom prst="rect">
              <a:avLst/>
            </a:prstGeom>
          </p:spPr>
        </p:pic>
        <p:cxnSp>
          <p:nvCxnSpPr>
            <p:cNvPr id="11" name="Gerader Verbinder 10">
              <a:extLst>
                <a:ext uri="{FF2B5EF4-FFF2-40B4-BE49-F238E27FC236}">
                  <a16:creationId xmlns:a16="http://schemas.microsoft.com/office/drawing/2014/main" id="{DAE7916D-B16C-49C6-42AF-020F3D351C22}"/>
                </a:ext>
              </a:extLst>
            </p:cNvPr>
            <p:cNvCxnSpPr/>
            <p:nvPr/>
          </p:nvCxnSpPr>
          <p:spPr>
            <a:xfrm>
              <a:off x="1010076" y="3178984"/>
              <a:ext cx="3816000" cy="0"/>
            </a:xfrm>
            <a:prstGeom prst="line">
              <a:avLst/>
            </a:prstGeom>
            <a:ln w="12700">
              <a:solidFill>
                <a:srgbClr val="E61E48"/>
              </a:solidFill>
              <a:prstDash val="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BAC116-08C5-F125-7A9B-F0A6CC349F59}"/>
                </a:ext>
              </a:extLst>
            </p:cNvPr>
            <p:cNvCxnSpPr/>
            <p:nvPr/>
          </p:nvCxnSpPr>
          <p:spPr>
            <a:xfrm>
              <a:off x="5642268" y="3185387"/>
              <a:ext cx="3816000" cy="0"/>
            </a:xfrm>
            <a:prstGeom prst="line">
              <a:avLst/>
            </a:prstGeom>
            <a:ln w="12700">
              <a:solidFill>
                <a:srgbClr val="E61E48"/>
              </a:solidFill>
              <a:prstDash val="dash"/>
            </a:ln>
          </p:spPr>
          <p:style>
            <a:lnRef idx="1">
              <a:schemeClr val="accent1"/>
            </a:lnRef>
            <a:fillRef idx="0">
              <a:schemeClr val="accent1"/>
            </a:fillRef>
            <a:effectRef idx="0">
              <a:schemeClr val="accent1"/>
            </a:effectRef>
            <a:fontRef idx="minor">
              <a:schemeClr val="tx1"/>
            </a:fontRef>
          </p:style>
        </p:cxnSp>
      </p:grpSp>
      <p:sp>
        <p:nvSpPr>
          <p:cNvPr id="2" name="Textfeld 1">
            <a:extLst>
              <a:ext uri="{FF2B5EF4-FFF2-40B4-BE49-F238E27FC236}">
                <a16:creationId xmlns:a16="http://schemas.microsoft.com/office/drawing/2014/main" id="{74B49069-7510-2F78-960A-782FC353D63E}"/>
              </a:ext>
            </a:extLst>
          </p:cNvPr>
          <p:cNvSpPr txBox="1"/>
          <p:nvPr/>
        </p:nvSpPr>
        <p:spPr>
          <a:xfrm>
            <a:off x="2594176" y="1103027"/>
            <a:ext cx="973343" cy="317395"/>
          </a:xfrm>
          <a:prstGeom prst="rect">
            <a:avLst/>
          </a:prstGeom>
          <a:solidFill>
            <a:schemeClr val="bg1"/>
          </a:solidFill>
        </p:spPr>
        <p:txBody>
          <a:bodyPr wrap="none" rtlCol="0">
            <a:spAutoFit/>
          </a:bodyPr>
          <a:lstStyle/>
          <a:p>
            <a:pPr>
              <a:lnSpc>
                <a:spcPct val="114000"/>
              </a:lnSpc>
            </a:pPr>
            <a:r>
              <a:rPr lang="de-DE" sz="1400" b="1" dirty="0"/>
              <a:t>BEAS-2B</a:t>
            </a:r>
          </a:p>
        </p:txBody>
      </p:sp>
      <p:sp>
        <p:nvSpPr>
          <p:cNvPr id="10" name="Textfeld 9">
            <a:extLst>
              <a:ext uri="{FF2B5EF4-FFF2-40B4-BE49-F238E27FC236}">
                <a16:creationId xmlns:a16="http://schemas.microsoft.com/office/drawing/2014/main" id="{64A0A6A1-325B-C7C5-4575-F89B2C638986}"/>
              </a:ext>
            </a:extLst>
          </p:cNvPr>
          <p:cNvSpPr txBox="1"/>
          <p:nvPr/>
        </p:nvSpPr>
        <p:spPr>
          <a:xfrm>
            <a:off x="7255076" y="1103027"/>
            <a:ext cx="761747" cy="317395"/>
          </a:xfrm>
          <a:prstGeom prst="rect">
            <a:avLst/>
          </a:prstGeom>
          <a:solidFill>
            <a:schemeClr val="bg1"/>
          </a:solidFill>
        </p:spPr>
        <p:txBody>
          <a:bodyPr wrap="none" rtlCol="0">
            <a:spAutoFit/>
          </a:bodyPr>
          <a:lstStyle/>
          <a:p>
            <a:pPr>
              <a:lnSpc>
                <a:spcPct val="114000"/>
              </a:lnSpc>
            </a:pPr>
            <a:r>
              <a:rPr lang="de-DE" sz="1400" b="1" dirty="0"/>
              <a:t>HepG2</a:t>
            </a:r>
          </a:p>
        </p:txBody>
      </p:sp>
      <p:cxnSp>
        <p:nvCxnSpPr>
          <p:cNvPr id="13" name="Gerade Verbindung mit Pfeil 12">
            <a:extLst>
              <a:ext uri="{FF2B5EF4-FFF2-40B4-BE49-F238E27FC236}">
                <a16:creationId xmlns:a16="http://schemas.microsoft.com/office/drawing/2014/main" id="{D8063163-06B0-7C7D-EE67-B3AB34C57B0B}"/>
              </a:ext>
            </a:extLst>
          </p:cNvPr>
          <p:cNvCxnSpPr>
            <a:cxnSpLocks/>
          </p:cNvCxnSpPr>
          <p:nvPr/>
        </p:nvCxnSpPr>
        <p:spPr>
          <a:xfrm>
            <a:off x="2241550" y="2044700"/>
            <a:ext cx="0" cy="1579850"/>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262AD174-56C4-EFD1-87D8-8950213059A1}"/>
              </a:ext>
            </a:extLst>
          </p:cNvPr>
          <p:cNvCxnSpPr>
            <a:cxnSpLocks/>
          </p:cNvCxnSpPr>
          <p:nvPr/>
        </p:nvCxnSpPr>
        <p:spPr>
          <a:xfrm>
            <a:off x="1987550" y="2800350"/>
            <a:ext cx="0" cy="824200"/>
          </a:xfrm>
          <a:prstGeom prst="straightConnector1">
            <a:avLst/>
          </a:prstGeom>
          <a:ln>
            <a:solidFill>
              <a:srgbClr val="E61E48"/>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196CB64D-8258-2D50-1EA8-016A51635BE5}"/>
              </a:ext>
            </a:extLst>
          </p:cNvPr>
          <p:cNvSpPr txBox="1"/>
          <p:nvPr/>
        </p:nvSpPr>
        <p:spPr>
          <a:xfrm>
            <a:off x="1661787" y="2602929"/>
            <a:ext cx="473206" cy="236988"/>
          </a:xfrm>
          <a:prstGeom prst="rect">
            <a:avLst/>
          </a:prstGeom>
          <a:noFill/>
        </p:spPr>
        <p:txBody>
          <a:bodyPr wrap="none" rtlCol="0">
            <a:spAutoFit/>
          </a:bodyPr>
          <a:lstStyle/>
          <a:p>
            <a:pPr>
              <a:lnSpc>
                <a:spcPct val="114000"/>
              </a:lnSpc>
            </a:pPr>
            <a:r>
              <a:rPr lang="de-DE" sz="900" b="1" dirty="0">
                <a:solidFill>
                  <a:srgbClr val="E61E48"/>
                </a:solidFill>
              </a:rPr>
              <a:t>EC20</a:t>
            </a:r>
          </a:p>
        </p:txBody>
      </p:sp>
      <p:sp>
        <p:nvSpPr>
          <p:cNvPr id="20" name="Textfeld 19">
            <a:extLst>
              <a:ext uri="{FF2B5EF4-FFF2-40B4-BE49-F238E27FC236}">
                <a16:creationId xmlns:a16="http://schemas.microsoft.com/office/drawing/2014/main" id="{7925B5F3-9E28-80B9-9CAE-D7138BC07CD8}"/>
              </a:ext>
            </a:extLst>
          </p:cNvPr>
          <p:cNvSpPr txBox="1"/>
          <p:nvPr/>
        </p:nvSpPr>
        <p:spPr>
          <a:xfrm>
            <a:off x="1903196" y="1847624"/>
            <a:ext cx="473206" cy="236988"/>
          </a:xfrm>
          <a:prstGeom prst="rect">
            <a:avLst/>
          </a:prstGeom>
          <a:noFill/>
        </p:spPr>
        <p:txBody>
          <a:bodyPr wrap="none" rtlCol="0">
            <a:spAutoFit/>
          </a:bodyPr>
          <a:lstStyle/>
          <a:p>
            <a:pPr>
              <a:lnSpc>
                <a:spcPct val="114000"/>
              </a:lnSpc>
            </a:pPr>
            <a:r>
              <a:rPr lang="de-DE" sz="900" b="1" dirty="0">
                <a:solidFill>
                  <a:schemeClr val="tx1">
                    <a:lumMod val="65000"/>
                    <a:lumOff val="35000"/>
                  </a:schemeClr>
                </a:solidFill>
              </a:rPr>
              <a:t>EC50</a:t>
            </a:r>
          </a:p>
        </p:txBody>
      </p:sp>
    </p:spTree>
    <p:extLst>
      <p:ext uri="{BB962C8B-B14F-4D97-AF65-F5344CB8AC3E}">
        <p14:creationId xmlns:p14="http://schemas.microsoft.com/office/powerpoint/2010/main" val="172436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E0B2E8-8433-8C34-B16D-FEFE6230A691}"/>
              </a:ext>
            </a:extLst>
          </p:cNvPr>
          <p:cNvSpPr>
            <a:spLocks noGrp="1"/>
          </p:cNvSpPr>
          <p:nvPr>
            <p:ph type="title"/>
          </p:nvPr>
        </p:nvSpPr>
        <p:spPr>
          <a:xfrm>
            <a:off x="364039" y="307558"/>
            <a:ext cx="10145188" cy="545097"/>
          </a:xfrm>
        </p:spPr>
        <p:txBody>
          <a:bodyPr/>
          <a:lstStyle/>
          <a:p>
            <a:r>
              <a:rPr lang="en-US" sz="3200" b="0" i="0" u="none" strike="noStrike" baseline="0" dirty="0">
                <a:latin typeface="AdvP6ECA"/>
              </a:rPr>
              <a:t>NRU - comparison to nicotine cytotoxicity</a:t>
            </a:r>
            <a:endParaRPr lang="de-DE" sz="800" dirty="0"/>
          </a:p>
        </p:txBody>
      </p:sp>
      <p:sp>
        <p:nvSpPr>
          <p:cNvPr id="6" name="Textfeld 5">
            <a:extLst>
              <a:ext uri="{FF2B5EF4-FFF2-40B4-BE49-F238E27FC236}">
                <a16:creationId xmlns:a16="http://schemas.microsoft.com/office/drawing/2014/main" id="{8E777219-9BB2-36D3-1AFE-9EBBC7D195FD}"/>
              </a:ext>
            </a:extLst>
          </p:cNvPr>
          <p:cNvSpPr txBox="1"/>
          <p:nvPr/>
        </p:nvSpPr>
        <p:spPr>
          <a:xfrm>
            <a:off x="223381" y="4430949"/>
            <a:ext cx="11758053" cy="1969770"/>
          </a:xfrm>
          <a:prstGeom prst="rect">
            <a:avLst/>
          </a:prstGeom>
          <a:noFill/>
        </p:spPr>
        <p:txBody>
          <a:bodyPr wrap="square" lIns="91440" tIns="45720" rIns="91440" bIns="45720" anchor="t">
            <a:spAutoFit/>
          </a:bodyPr>
          <a:lstStyle/>
          <a:p>
            <a:pPr algn="just">
              <a:spcAft>
                <a:spcPts val="600"/>
              </a:spcAft>
            </a:pPr>
            <a:r>
              <a:rPr lang="en-US" sz="1600" dirty="0"/>
              <a:t>The cytotoxicity induced by increasing concentrations of 1R6F TPM, TFNPs and Snus extracts in the NRU assay was compared to nicotine cytotoxicity on an extract nicotine concentration basis.</a:t>
            </a:r>
          </a:p>
          <a:p>
            <a:pPr marL="285750" indent="-285750" algn="just">
              <a:spcAft>
                <a:spcPts val="600"/>
              </a:spcAft>
              <a:buFont typeface="Wingdings" panose="05000000000000000000" pitchFamily="2" charset="2"/>
              <a:buChar char="Ø"/>
            </a:pPr>
            <a:r>
              <a:rPr lang="en-US" sz="1600" dirty="0"/>
              <a:t>The cytotoxicity data, particularly with HepG2 cells, suggest that the tobacco-free products may offer greater tobacco harm reduction potential than Snus.</a:t>
            </a:r>
          </a:p>
          <a:p>
            <a:pPr marL="285750" indent="-285750">
              <a:spcAft>
                <a:spcPts val="600"/>
              </a:spcAft>
              <a:buFont typeface="Wingdings" panose="05000000000000000000" pitchFamily="2" charset="2"/>
              <a:buChar char="Ø"/>
            </a:pPr>
            <a:r>
              <a:rPr lang="en-US" sz="1600" dirty="0"/>
              <a:t>The corresponding nicotine concentrations for the top dose were: 57 (TFNP #2), 84 (TFNP #3), and 86 µg (Snus) nicotine/mL, these nicotine concentrations were similar to the nicotine levels found in the saliva of moist snuff users (73 µg nicotine/mL *).</a:t>
            </a:r>
          </a:p>
        </p:txBody>
      </p:sp>
      <p:grpSp>
        <p:nvGrpSpPr>
          <p:cNvPr id="10" name="Gruppieren 9">
            <a:extLst>
              <a:ext uri="{FF2B5EF4-FFF2-40B4-BE49-F238E27FC236}">
                <a16:creationId xmlns:a16="http://schemas.microsoft.com/office/drawing/2014/main" id="{CA58C9E1-01E3-28CC-489C-2E28CC2FD3FB}"/>
              </a:ext>
            </a:extLst>
          </p:cNvPr>
          <p:cNvGrpSpPr>
            <a:grpSpLocks noChangeAspect="1"/>
          </p:cNvGrpSpPr>
          <p:nvPr/>
        </p:nvGrpSpPr>
        <p:grpSpPr>
          <a:xfrm>
            <a:off x="10648453" y="1435563"/>
            <a:ext cx="1574321" cy="1435576"/>
            <a:chOff x="10053477" y="2411546"/>
            <a:chExt cx="1217638" cy="1135590"/>
          </a:xfrm>
        </p:grpSpPr>
        <p:pic>
          <p:nvPicPr>
            <p:cNvPr id="8" name="Grafik 7">
              <a:extLst>
                <a:ext uri="{FF2B5EF4-FFF2-40B4-BE49-F238E27FC236}">
                  <a16:creationId xmlns:a16="http://schemas.microsoft.com/office/drawing/2014/main" id="{9B8EE4B8-0594-C4F1-04FB-52997387E5C0}"/>
                </a:ext>
              </a:extLst>
            </p:cNvPr>
            <p:cNvPicPr>
              <a:picLocks noChangeAspect="1"/>
            </p:cNvPicPr>
            <p:nvPr/>
          </p:nvPicPr>
          <p:blipFill rotWithShape="1">
            <a:blip r:embed="rId3"/>
            <a:srcRect l="62313"/>
            <a:stretch/>
          </p:blipFill>
          <p:spPr>
            <a:xfrm>
              <a:off x="10053477" y="2946458"/>
              <a:ext cx="945263" cy="600678"/>
            </a:xfrm>
            <a:prstGeom prst="rect">
              <a:avLst/>
            </a:prstGeom>
          </p:spPr>
        </p:pic>
        <p:pic>
          <p:nvPicPr>
            <p:cNvPr id="9" name="Grafik 8">
              <a:extLst>
                <a:ext uri="{FF2B5EF4-FFF2-40B4-BE49-F238E27FC236}">
                  <a16:creationId xmlns:a16="http://schemas.microsoft.com/office/drawing/2014/main" id="{A8A2BB1A-C198-45E3-A8EA-1B4E1417691D}"/>
                </a:ext>
              </a:extLst>
            </p:cNvPr>
            <p:cNvPicPr>
              <a:picLocks noChangeAspect="1"/>
            </p:cNvPicPr>
            <p:nvPr/>
          </p:nvPicPr>
          <p:blipFill rotWithShape="1">
            <a:blip r:embed="rId3"/>
            <a:srcRect r="52961"/>
            <a:stretch/>
          </p:blipFill>
          <p:spPr>
            <a:xfrm>
              <a:off x="10091303" y="2411546"/>
              <a:ext cx="1179812" cy="600678"/>
            </a:xfrm>
            <a:prstGeom prst="rect">
              <a:avLst/>
            </a:prstGeom>
          </p:spPr>
        </p:pic>
      </p:grpSp>
      <p:pic>
        <p:nvPicPr>
          <p:cNvPr id="2" name="Grafik 1">
            <a:extLst>
              <a:ext uri="{FF2B5EF4-FFF2-40B4-BE49-F238E27FC236}">
                <a16:creationId xmlns:a16="http://schemas.microsoft.com/office/drawing/2014/main" id="{916A90BB-DEE7-345B-1AB8-BFB9B6428E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2598" y="861103"/>
            <a:ext cx="9770518" cy="3446753"/>
          </a:xfrm>
          <a:prstGeom prst="rect">
            <a:avLst/>
          </a:prstGeom>
        </p:spPr>
      </p:pic>
      <p:sp>
        <p:nvSpPr>
          <p:cNvPr id="7" name="Textfeld 6">
            <a:extLst>
              <a:ext uri="{FF2B5EF4-FFF2-40B4-BE49-F238E27FC236}">
                <a16:creationId xmlns:a16="http://schemas.microsoft.com/office/drawing/2014/main" id="{B3310778-375D-EE08-9DDD-1EBBF91BE064}"/>
              </a:ext>
            </a:extLst>
          </p:cNvPr>
          <p:cNvSpPr txBox="1"/>
          <p:nvPr/>
        </p:nvSpPr>
        <p:spPr>
          <a:xfrm>
            <a:off x="900943" y="6430406"/>
            <a:ext cx="9060180" cy="400110"/>
          </a:xfrm>
          <a:prstGeom prst="rect">
            <a:avLst/>
          </a:prstGeom>
          <a:noFill/>
        </p:spPr>
        <p:txBody>
          <a:bodyPr wrap="square">
            <a:spAutoFit/>
          </a:bodyPr>
          <a:lstStyle/>
          <a:p>
            <a:r>
              <a:rPr lang="de-DE" sz="1000" dirty="0"/>
              <a:t>* Hoffmann D, Adams JD. </a:t>
            </a:r>
            <a:r>
              <a:rPr lang="de-DE" sz="1000" dirty="0" err="1"/>
              <a:t>Carcinogenic</a:t>
            </a:r>
            <a:r>
              <a:rPr lang="de-DE" sz="1000" dirty="0"/>
              <a:t> </a:t>
            </a:r>
            <a:r>
              <a:rPr lang="de-DE" sz="1000" dirty="0" err="1"/>
              <a:t>tobacco-specific</a:t>
            </a:r>
            <a:r>
              <a:rPr lang="de-DE" sz="1000" dirty="0"/>
              <a:t> N-</a:t>
            </a:r>
            <a:r>
              <a:rPr lang="de-DE" sz="1000" dirty="0" err="1"/>
              <a:t>nitrosamines</a:t>
            </a:r>
            <a:r>
              <a:rPr lang="de-DE" sz="1000" dirty="0"/>
              <a:t> in </a:t>
            </a:r>
            <a:r>
              <a:rPr lang="de-DE" sz="1000" dirty="0" err="1"/>
              <a:t>snuff</a:t>
            </a:r>
            <a:r>
              <a:rPr lang="de-DE" sz="1000" dirty="0"/>
              <a:t> and in </a:t>
            </a:r>
            <a:r>
              <a:rPr lang="de-DE" sz="1000" dirty="0" err="1"/>
              <a:t>the</a:t>
            </a:r>
            <a:r>
              <a:rPr lang="de-DE" sz="1000" dirty="0"/>
              <a:t> </a:t>
            </a:r>
            <a:r>
              <a:rPr lang="de-DE" sz="1000" dirty="0" err="1"/>
              <a:t>saliva</a:t>
            </a:r>
            <a:r>
              <a:rPr lang="de-DE" sz="1000" dirty="0"/>
              <a:t> </a:t>
            </a:r>
            <a:r>
              <a:rPr lang="de-DE" sz="1000" dirty="0" err="1"/>
              <a:t>of</a:t>
            </a:r>
            <a:r>
              <a:rPr lang="de-DE" sz="1000" dirty="0"/>
              <a:t> </a:t>
            </a:r>
            <a:r>
              <a:rPr lang="de-DE" sz="1000" dirty="0" err="1"/>
              <a:t>snuff</a:t>
            </a:r>
            <a:r>
              <a:rPr lang="de-DE" sz="1000" dirty="0"/>
              <a:t> </a:t>
            </a:r>
            <a:r>
              <a:rPr lang="de-DE" sz="1000" dirty="0" err="1"/>
              <a:t>dippers</a:t>
            </a:r>
            <a:r>
              <a:rPr lang="de-DE" sz="1000" dirty="0"/>
              <a:t>. Cancer Res 1981:41(Pt 1);4305–4308.</a:t>
            </a:r>
          </a:p>
          <a:p>
            <a:r>
              <a:rPr lang="de-DE" sz="1000" dirty="0"/>
              <a:t>  Zanetti F, et al. Assessment </a:t>
            </a:r>
            <a:r>
              <a:rPr lang="de-DE" sz="1000" dirty="0" err="1"/>
              <a:t>of</a:t>
            </a:r>
            <a:r>
              <a:rPr lang="de-DE" sz="1000" dirty="0"/>
              <a:t> a 72-hour </a:t>
            </a:r>
            <a:r>
              <a:rPr lang="de-DE" sz="1000" dirty="0" err="1"/>
              <a:t>repeated</a:t>
            </a:r>
            <a:r>
              <a:rPr lang="de-DE" sz="1000" dirty="0"/>
              <a:t> </a:t>
            </a:r>
            <a:r>
              <a:rPr lang="de-DE" sz="1000" dirty="0" err="1"/>
              <a:t>exposure</a:t>
            </a:r>
            <a:r>
              <a:rPr lang="de-DE" sz="1000" dirty="0"/>
              <a:t> </a:t>
            </a:r>
            <a:r>
              <a:rPr lang="de-DE" sz="1000" dirty="0" err="1"/>
              <a:t>to</a:t>
            </a:r>
            <a:r>
              <a:rPr lang="de-DE" sz="1000" dirty="0"/>
              <a:t> Swedish Snus </a:t>
            </a:r>
            <a:r>
              <a:rPr lang="de-DE" sz="1000" dirty="0" err="1"/>
              <a:t>extract</a:t>
            </a:r>
            <a:r>
              <a:rPr lang="de-DE" sz="1000" dirty="0"/>
              <a:t> .. . Food </a:t>
            </a:r>
            <a:r>
              <a:rPr lang="de-DE" sz="1000" dirty="0" err="1"/>
              <a:t>Chem</a:t>
            </a:r>
            <a:r>
              <a:rPr lang="de-DE" sz="1000" dirty="0"/>
              <a:t> </a:t>
            </a:r>
            <a:r>
              <a:rPr lang="de-DE" sz="1000" dirty="0" err="1"/>
              <a:t>Toxicol</a:t>
            </a:r>
            <a:r>
              <a:rPr lang="de-DE" sz="1000" dirty="0"/>
              <a:t> 2019:125;252–270.</a:t>
            </a:r>
          </a:p>
        </p:txBody>
      </p:sp>
      <p:sp>
        <p:nvSpPr>
          <p:cNvPr id="3" name="Textfeld 2">
            <a:extLst>
              <a:ext uri="{FF2B5EF4-FFF2-40B4-BE49-F238E27FC236}">
                <a16:creationId xmlns:a16="http://schemas.microsoft.com/office/drawing/2014/main" id="{22322022-46F9-AD3A-0CA2-471BEE094D2A}"/>
              </a:ext>
            </a:extLst>
          </p:cNvPr>
          <p:cNvSpPr txBox="1"/>
          <p:nvPr/>
        </p:nvSpPr>
        <p:spPr>
          <a:xfrm>
            <a:off x="2910906" y="882342"/>
            <a:ext cx="973343" cy="317395"/>
          </a:xfrm>
          <a:prstGeom prst="rect">
            <a:avLst/>
          </a:prstGeom>
          <a:solidFill>
            <a:schemeClr val="bg1"/>
          </a:solidFill>
        </p:spPr>
        <p:txBody>
          <a:bodyPr wrap="none" rtlCol="0">
            <a:spAutoFit/>
          </a:bodyPr>
          <a:lstStyle/>
          <a:p>
            <a:pPr>
              <a:lnSpc>
                <a:spcPct val="114000"/>
              </a:lnSpc>
            </a:pPr>
            <a:r>
              <a:rPr lang="de-DE" sz="1400" b="1" dirty="0"/>
              <a:t>BEAS-2B</a:t>
            </a:r>
          </a:p>
        </p:txBody>
      </p:sp>
      <p:sp>
        <p:nvSpPr>
          <p:cNvPr id="4" name="Textfeld 3">
            <a:extLst>
              <a:ext uri="{FF2B5EF4-FFF2-40B4-BE49-F238E27FC236}">
                <a16:creationId xmlns:a16="http://schemas.microsoft.com/office/drawing/2014/main" id="{6301993C-851F-CC4A-522E-BEEB754DC617}"/>
              </a:ext>
            </a:extLst>
          </p:cNvPr>
          <p:cNvSpPr txBox="1"/>
          <p:nvPr/>
        </p:nvSpPr>
        <p:spPr>
          <a:xfrm>
            <a:off x="7813106" y="882342"/>
            <a:ext cx="761747" cy="317395"/>
          </a:xfrm>
          <a:prstGeom prst="rect">
            <a:avLst/>
          </a:prstGeom>
          <a:solidFill>
            <a:schemeClr val="bg1"/>
          </a:solidFill>
        </p:spPr>
        <p:txBody>
          <a:bodyPr wrap="none" rtlCol="0">
            <a:spAutoFit/>
          </a:bodyPr>
          <a:lstStyle/>
          <a:p>
            <a:pPr>
              <a:lnSpc>
                <a:spcPct val="114000"/>
              </a:lnSpc>
            </a:pPr>
            <a:r>
              <a:rPr lang="de-DE" sz="1400" b="1" dirty="0"/>
              <a:t>HepG2</a:t>
            </a:r>
          </a:p>
        </p:txBody>
      </p:sp>
    </p:spTree>
    <p:extLst>
      <p:ext uri="{BB962C8B-B14F-4D97-AF65-F5344CB8AC3E}">
        <p14:creationId xmlns:p14="http://schemas.microsoft.com/office/powerpoint/2010/main" val="260720420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mperial Brands">
  <a:themeElements>
    <a:clrScheme name="Benutzerdefiniert 4">
      <a:dk1>
        <a:sysClr val="windowText" lastClr="000000"/>
      </a:dk1>
      <a:lt1>
        <a:sysClr val="window" lastClr="FFFFFF"/>
      </a:lt1>
      <a:dk2>
        <a:srgbClr val="A5A5A5"/>
      </a:dk2>
      <a:lt2>
        <a:srgbClr val="F1EDE9"/>
      </a:lt2>
      <a:accent1>
        <a:srgbClr val="F07300"/>
      </a:accent1>
      <a:accent2>
        <a:srgbClr val="4B3C32"/>
      </a:accent2>
      <a:accent3>
        <a:srgbClr val="5C5046"/>
      </a:accent3>
      <a:accent4>
        <a:srgbClr val="826E5F"/>
      </a:accent4>
      <a:accent5>
        <a:srgbClr val="AFA396"/>
      </a:accent5>
      <a:accent6>
        <a:srgbClr val="D9CDC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lnSpc>
            <a:spcPct val="114000"/>
          </a:lnSpc>
          <a:defRPr sz="13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14000"/>
          </a:lnSpc>
          <a:defRPr sz="1300" dirty="0" err="1" smtClean="0"/>
        </a:defPPr>
      </a:lstStyle>
    </a:txDef>
  </a:objectDefaults>
  <a:extraClrSchemeLst/>
  <a:custClrLst>
    <a:custClr name="Dark Red">
      <a:srgbClr val="9D1C2B"/>
    </a:custClr>
    <a:custClr name="Brigt Red">
      <a:srgbClr val="E61E48"/>
    </a:custClr>
    <a:custClr name="Bright Green">
      <a:srgbClr val="B7BE2D"/>
    </a:custClr>
    <a:custClr name="Dark Green">
      <a:srgbClr val="008A55"/>
    </a:custClr>
    <a:custClr name="Dark Blue">
      <a:srgbClr val="00668C"/>
    </a:custClr>
    <a:custClr name="Bright Blue">
      <a:srgbClr val="55A0CF"/>
    </a:custClr>
    <a:custClr name="Bright Purple">
      <a:srgbClr val="8A508E"/>
    </a:custClr>
    <a:custClr name="Dark Purple">
      <a:srgbClr val="5A0F52"/>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4a95eb-9b13-46b8-821f-7364850b180d">
      <Terms xmlns="http://schemas.microsoft.com/office/infopath/2007/PartnerControls"/>
    </lcf76f155ced4ddcb4097134ff3c332f>
    <TaxCatchAll xmlns="56df7a9a-6728-46db-a56a-ce7fb083ea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06BD66AB7D1B4BAC650A20A725F48C" ma:contentTypeVersion="14" ma:contentTypeDescription="Create a new document." ma:contentTypeScope="" ma:versionID="1c95cf3acbb218ca572cd104363611fe">
  <xsd:schema xmlns:xsd="http://www.w3.org/2001/XMLSchema" xmlns:xs="http://www.w3.org/2001/XMLSchema" xmlns:p="http://schemas.microsoft.com/office/2006/metadata/properties" xmlns:ns2="a14a95eb-9b13-46b8-821f-7364850b180d" xmlns:ns3="56df7a9a-6728-46db-a56a-ce7fb083eaf6" targetNamespace="http://schemas.microsoft.com/office/2006/metadata/properties" ma:root="true" ma:fieldsID="040f1a89a2110c0069030d83e511280b" ns2:_="" ns3:_="">
    <xsd:import namespace="a14a95eb-9b13-46b8-821f-7364850b180d"/>
    <xsd:import namespace="56df7a9a-6728-46db-a56a-ce7fb083ea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a95eb-9b13-46b8-821f-7364850b1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1b5fca6-317f-4d10-9650-72aef1967a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df7a9a-6728-46db-a56a-ce7fb083ea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9e25ea2-3321-4f67-8909-f82db5757db9}" ma:internalName="TaxCatchAll" ma:showField="CatchAllData" ma:web="56df7a9a-6728-46db-a56a-ce7fb083ea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471EDE-1CC2-4179-BECA-01E3B59A5DC7}">
  <ds:schemaRefs>
    <ds:schemaRef ds:uri="a14a95eb-9b13-46b8-821f-7364850b180d"/>
    <ds:schemaRef ds:uri="http://www.w3.org/XML/1998/namespace"/>
    <ds:schemaRef ds:uri="http://purl.org/dc/dcmitype/"/>
    <ds:schemaRef ds:uri="56df7a9a-6728-46db-a56a-ce7fb083eaf6"/>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8FC9F72-9A96-4307-9BAC-C2661F7EA895}">
  <ds:schemaRefs>
    <ds:schemaRef ds:uri="http://schemas.microsoft.com/sharepoint/v3/contenttype/forms"/>
  </ds:schemaRefs>
</ds:datastoreItem>
</file>

<file path=customXml/itemProps3.xml><?xml version="1.0" encoding="utf-8"?>
<ds:datastoreItem xmlns:ds="http://schemas.openxmlformats.org/officeDocument/2006/customXml" ds:itemID="{CCB796F8-2E8D-444C-9DF4-D50B06507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a95eb-9b13-46b8-821f-7364850b180d"/>
    <ds:schemaRef ds:uri="56df7a9a-6728-46db-a56a-ce7fb083ea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Breitbild</PresentationFormat>
  <Paragraphs>119</Paragraphs>
  <Slides>12</Slides>
  <Notes>12</Notes>
  <HiddenSlides>0</HiddenSlides>
  <MMClips>0</MMClips>
  <ScaleCrop>false</ScaleCrop>
  <HeadingPairs>
    <vt:vector size="6" baseType="variant">
      <vt:variant>
        <vt:lpstr>Verwendete Schriftarten</vt:lpstr>
      </vt:variant>
      <vt:variant>
        <vt:i4>10</vt:i4>
      </vt:variant>
      <vt:variant>
        <vt:lpstr>Design</vt:lpstr>
      </vt:variant>
      <vt:variant>
        <vt:i4>3</vt:i4>
      </vt:variant>
      <vt:variant>
        <vt:lpstr>Folientitel</vt:lpstr>
      </vt:variant>
      <vt:variant>
        <vt:i4>12</vt:i4>
      </vt:variant>
    </vt:vector>
  </HeadingPairs>
  <TitlesOfParts>
    <vt:vector size="25" baseType="lpstr">
      <vt:lpstr>AdvP6ECA</vt:lpstr>
      <vt:lpstr>AdvTimRomLiebert</vt:lpstr>
      <vt:lpstr>Arial</vt:lpstr>
      <vt:lpstr>Blender Pro Bold</vt:lpstr>
      <vt:lpstr>Blender Pro Thin</vt:lpstr>
      <vt:lpstr>Calibri</vt:lpstr>
      <vt:lpstr>Calibri Light</vt:lpstr>
      <vt:lpstr>Open Sans Light</vt:lpstr>
      <vt:lpstr>Symbol</vt:lpstr>
      <vt:lpstr>Wingdings</vt:lpstr>
      <vt:lpstr>2_Custom Design</vt:lpstr>
      <vt:lpstr>Custom Design</vt:lpstr>
      <vt:lpstr>2_Imperial Brands</vt:lpstr>
      <vt:lpstr>PowerPoint-Präsentation</vt:lpstr>
      <vt:lpstr>Introduction – test products</vt:lpstr>
      <vt:lpstr>Description of test products</vt:lpstr>
      <vt:lpstr>Sample preparation - extraction techniques</vt:lpstr>
      <vt:lpstr>Extract generation - TFNP and snus </vt:lpstr>
      <vt:lpstr>Extract generation</vt:lpstr>
      <vt:lpstr>In vitro Methods</vt:lpstr>
      <vt:lpstr>NRU - cytotoxicity</vt:lpstr>
      <vt:lpstr>NRU - comparison to nicotine cytotoxicity</vt:lpstr>
      <vt:lpstr>Ames mutagenicity</vt:lpstr>
      <vt:lpstr>IVM – genotoxicity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Savory, Victoria</dc:creator>
  <cp:lastModifiedBy>Wieczorek, Roman</cp:lastModifiedBy>
  <cp:revision>26</cp:revision>
  <dcterms:created xsi:type="dcterms:W3CDTF">2021-06-24T10:31:55Z</dcterms:created>
  <dcterms:modified xsi:type="dcterms:W3CDTF">2024-01-23T09:29:53Z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0x010100A806BD66AB7D1B4BAC650A20A725F48C</vt:lpwstr>
  </property>
  <property fmtid="{D5CDD505-2E9C-101B-9397-08002B2CF9AE}" pid="3" name="MediaServiceImageTags">
    <vt:lpwstr/>
  </property>
</Properties>
</file>